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315" r:id="rId1"/>
  </p:sldMasterIdLst>
  <p:notesMasterIdLst>
    <p:notesMasterId r:id="rId22"/>
  </p:notesMasterIdLst>
  <p:handoutMasterIdLst>
    <p:handoutMasterId r:id="rId23"/>
  </p:handoutMasterIdLst>
  <p:sldIdLst>
    <p:sldId id="283" r:id="rId2"/>
    <p:sldId id="652" r:id="rId3"/>
    <p:sldId id="657" r:id="rId4"/>
    <p:sldId id="658" r:id="rId5"/>
    <p:sldId id="601" r:id="rId6"/>
    <p:sldId id="653" r:id="rId7"/>
    <p:sldId id="659" r:id="rId8"/>
    <p:sldId id="654" r:id="rId9"/>
    <p:sldId id="660" r:id="rId10"/>
    <p:sldId id="655" r:id="rId11"/>
    <p:sldId id="661" r:id="rId12"/>
    <p:sldId id="662" r:id="rId13"/>
    <p:sldId id="663" r:id="rId14"/>
    <p:sldId id="664" r:id="rId15"/>
    <p:sldId id="665" r:id="rId16"/>
    <p:sldId id="666" r:id="rId17"/>
    <p:sldId id="667" r:id="rId18"/>
    <p:sldId id="650" r:id="rId19"/>
    <p:sldId id="668" r:id="rId20"/>
    <p:sldId id="630" r:id="rId21"/>
  </p:sldIdLst>
  <p:sldSz cx="9144000" cy="6858000" type="screen4x3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5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12069"/>
    <a:srgbClr val="48B1CF"/>
    <a:srgbClr val="0092BC"/>
    <a:srgbClr val="F6FDA1"/>
    <a:srgbClr val="092D46"/>
    <a:srgbClr val="FFE9A3"/>
    <a:srgbClr val="898989"/>
    <a:srgbClr val="AA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96237" autoAdjust="0"/>
  </p:normalViewPr>
  <p:slideViewPr>
    <p:cSldViewPr snapToGrid="0">
      <p:cViewPr varScale="1">
        <p:scale>
          <a:sx n="117" d="100"/>
          <a:sy n="117" d="100"/>
        </p:scale>
        <p:origin x="1128" y="82"/>
      </p:cViewPr>
      <p:guideLst>
        <p:guide orient="horz" pos="2160"/>
        <p:guide pos="35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26" y="42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Nicole\Documents\A2004\GeriaPlus\pr&#228;sentationen\Senecura\Mappe1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Nicole\Documents\A2004\GeriaPlus\pr&#228;sentationen\Senecura\Mappe1.xlsx" TargetMode="External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Nicole\Documents\A2004\GeriaPlus\pr&#228;sentationen\Senecura\Mappe1.xlsx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1499771036986355"/>
          <c:y val="3.2784905383330794E-2"/>
          <c:w val="0.8849560367454089"/>
          <c:h val="0.79822506561679785"/>
        </c:manualLayout>
      </c:layout>
      <c:bar3DChart>
        <c:barDir val="col"/>
        <c:grouping val="clustered"/>
        <c:varyColors val="0"/>
        <c:ser>
          <c:idx val="0"/>
          <c:order val="0"/>
          <c:invertIfNegative val="0"/>
          <c:cat>
            <c:strRef>
              <c:f>Tabelle1!$B$70:$B$75</c:f>
              <c:strCache>
                <c:ptCount val="6"/>
                <c:pt idx="0">
                  <c:v>R3</c:v>
                </c:pt>
                <c:pt idx="1">
                  <c:v>R2</c:v>
                </c:pt>
                <c:pt idx="2">
                  <c:v>R1</c:v>
                </c:pt>
                <c:pt idx="3">
                  <c:v>NG</c:v>
                </c:pt>
                <c:pt idx="4">
                  <c:v>Pre-Adi</c:v>
                </c:pt>
                <c:pt idx="5">
                  <c:v>Adipositas</c:v>
                </c:pt>
              </c:strCache>
            </c:strRef>
          </c:cat>
          <c:val>
            <c:numRef>
              <c:f>Tabelle1!$D$70:$D$75</c:f>
              <c:numCache>
                <c:formatCode>####</c:formatCode>
                <c:ptCount val="6"/>
                <c:pt idx="0">
                  <c:v>6.666666666666667</c:v>
                </c:pt>
                <c:pt idx="1">
                  <c:v>3.3333333333333335</c:v>
                </c:pt>
                <c:pt idx="2">
                  <c:v>14.444444444444446</c:v>
                </c:pt>
                <c:pt idx="3">
                  <c:v>40</c:v>
                </c:pt>
                <c:pt idx="4">
                  <c:v>15.555555555555639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6F-4B40-8C36-3339437E17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1060608"/>
        <c:axId val="231062144"/>
        <c:axId val="0"/>
      </c:bar3DChart>
      <c:catAx>
        <c:axId val="231060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 i="0" baseline="0"/>
            </a:pPr>
            <a:endParaRPr lang="de-DE"/>
          </a:p>
        </c:txPr>
        <c:crossAx val="231062144"/>
        <c:crossesAt val="0"/>
        <c:auto val="1"/>
        <c:lblAlgn val="ctr"/>
        <c:lblOffset val="100"/>
        <c:noMultiLvlLbl val="0"/>
      </c:catAx>
      <c:valAx>
        <c:axId val="231062144"/>
        <c:scaling>
          <c:orientation val="minMax"/>
          <c:max val="50"/>
        </c:scaling>
        <c:delete val="0"/>
        <c:axPos val="l"/>
        <c:majorGridlines/>
        <c:numFmt formatCode="####" sourceLinked="1"/>
        <c:majorTickMark val="out"/>
        <c:minorTickMark val="none"/>
        <c:tickLblPos val="nextTo"/>
        <c:crossAx val="231060608"/>
        <c:crosses val="autoZero"/>
        <c:crossBetween val="between"/>
        <c:majorUnit val="10"/>
      </c:valAx>
      <c:spPr>
        <a:ln>
          <a:noFill/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Tabelle1!$A$2:$A$7</c:f>
              <c:strCache>
                <c:ptCount val="6"/>
                <c:pt idx="0">
                  <c:v>R3</c:v>
                </c:pt>
                <c:pt idx="1">
                  <c:v>R2</c:v>
                </c:pt>
                <c:pt idx="2">
                  <c:v>R1</c:v>
                </c:pt>
                <c:pt idx="3">
                  <c:v>NG</c:v>
                </c:pt>
                <c:pt idx="4">
                  <c:v>Pre-Adi</c:v>
                </c:pt>
                <c:pt idx="5">
                  <c:v>Adipositas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FE-481A-9D0E-54CB52B91A7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Tabelle1!$A$2:$A$7</c:f>
              <c:strCache>
                <c:ptCount val="6"/>
                <c:pt idx="0">
                  <c:v>R3</c:v>
                </c:pt>
                <c:pt idx="1">
                  <c:v>R2</c:v>
                </c:pt>
                <c:pt idx="2">
                  <c:v>R1</c:v>
                </c:pt>
                <c:pt idx="3">
                  <c:v>NG</c:v>
                </c:pt>
                <c:pt idx="4">
                  <c:v>Pre-Adi</c:v>
                </c:pt>
                <c:pt idx="5">
                  <c:v>Adipositas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FE-481A-9D0E-54CB52B91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56807567"/>
        <c:axId val="856808527"/>
        <c:axId val="0"/>
      </c:bar3DChart>
      <c:catAx>
        <c:axId val="8568075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000000"/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rgbClr val="012069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56808527"/>
        <c:crosses val="autoZero"/>
        <c:auto val="1"/>
        <c:lblAlgn val="ctr"/>
        <c:lblOffset val="100"/>
        <c:noMultiLvlLbl val="0"/>
      </c:catAx>
      <c:valAx>
        <c:axId val="85680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000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12069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56807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Tabelle1!$B$49:$B$51</c:f>
              <c:strCache>
                <c:ptCount val="3"/>
                <c:pt idx="0">
                  <c:v>M1</c:v>
                </c:pt>
                <c:pt idx="1">
                  <c:v>M2</c:v>
                </c:pt>
                <c:pt idx="2">
                  <c:v>M3</c:v>
                </c:pt>
              </c:strCache>
            </c:strRef>
          </c:cat>
          <c:val>
            <c:numRef>
              <c:f>Tabelle1!$D$49:$D$51</c:f>
              <c:numCache>
                <c:formatCode>####.0</c:formatCode>
                <c:ptCount val="3"/>
                <c:pt idx="0">
                  <c:v>24.444444444444443</c:v>
                </c:pt>
                <c:pt idx="1">
                  <c:v>16.666666666666668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77-4AB4-A71D-8D68994F9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1140736"/>
        <c:axId val="231220352"/>
        <c:axId val="0"/>
      </c:bar3DChart>
      <c:catAx>
        <c:axId val="2311407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31220352"/>
        <c:crosses val="autoZero"/>
        <c:auto val="1"/>
        <c:lblAlgn val="ctr"/>
        <c:lblOffset val="100"/>
        <c:noMultiLvlLbl val="0"/>
      </c:catAx>
      <c:valAx>
        <c:axId val="231220352"/>
        <c:scaling>
          <c:orientation val="minMax"/>
        </c:scaling>
        <c:delete val="0"/>
        <c:axPos val="l"/>
        <c:majorGridlines/>
        <c:numFmt formatCode="####.0" sourceLinked="1"/>
        <c:majorTickMark val="out"/>
        <c:minorTickMark val="none"/>
        <c:tickLblPos val="nextTo"/>
        <c:crossAx val="231140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</c:spPr>
          <c:invertIfNegative val="0"/>
          <c:cat>
            <c:strRef>
              <c:f>Tabelle1!$B$52:$B$54</c:f>
              <c:strCache>
                <c:ptCount val="3"/>
                <c:pt idx="0">
                  <c:v>R1</c:v>
                </c:pt>
                <c:pt idx="1">
                  <c:v>R2</c:v>
                </c:pt>
                <c:pt idx="2">
                  <c:v>R3</c:v>
                </c:pt>
              </c:strCache>
            </c:strRef>
          </c:cat>
          <c:val>
            <c:numRef>
              <c:f>Tabelle1!$D$52:$D$54</c:f>
              <c:numCache>
                <c:formatCode>####.0</c:formatCode>
                <c:ptCount val="3"/>
                <c:pt idx="0">
                  <c:v>14.444444444444446</c:v>
                </c:pt>
                <c:pt idx="1">
                  <c:v>3.3333333333333335</c:v>
                </c:pt>
                <c:pt idx="2">
                  <c:v>5.5555555555555101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78-4C7E-8321-49E80271B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1245312"/>
        <c:axId val="231246848"/>
        <c:axId val="0"/>
      </c:bar3DChart>
      <c:catAx>
        <c:axId val="231245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31246848"/>
        <c:crosses val="autoZero"/>
        <c:auto val="1"/>
        <c:lblAlgn val="ctr"/>
        <c:lblOffset val="100"/>
        <c:noMultiLvlLbl val="0"/>
      </c:catAx>
      <c:valAx>
        <c:axId val="231246848"/>
        <c:scaling>
          <c:orientation val="minMax"/>
          <c:max val="25"/>
        </c:scaling>
        <c:delete val="0"/>
        <c:axPos val="l"/>
        <c:majorGridlines/>
        <c:numFmt formatCode="####.0" sourceLinked="1"/>
        <c:majorTickMark val="out"/>
        <c:minorTickMark val="none"/>
        <c:tickLblPos val="nextTo"/>
        <c:crossAx val="231245312"/>
        <c:crosses val="autoZero"/>
        <c:crossBetween val="between"/>
        <c:majorUnit val="5"/>
      </c:valAx>
    </c:plotArea>
    <c:plotVisOnly val="1"/>
    <c:dispBlanksAs val="gap"/>
    <c:showDLblsOverMax val="0"/>
  </c:chart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C8B31776-747D-D7ED-3DC2-C4D0CEC049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05" tIns="45802" rIns="91605" bIns="45802" numCol="1" anchor="t" anchorCtr="0" compatLnSpc="1">
            <a:prstTxWarp prst="textNoShape">
              <a:avLst/>
            </a:prstTxWarp>
          </a:bodyPr>
          <a:lstStyle>
            <a:lvl1pPr algn="l" defTabSz="915988">
              <a:spcBef>
                <a:spcPct val="20000"/>
              </a:spcBef>
              <a:defRPr sz="900">
                <a:solidFill>
                  <a:srgbClr val="1D1D1D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Nestlé Nutrition - Comm </a:t>
            </a:r>
          </a:p>
        </p:txBody>
      </p:sp>
      <p:sp>
        <p:nvSpPr>
          <p:cNvPr id="11267" name="Rectangle 1027">
            <a:extLst>
              <a:ext uri="{FF2B5EF4-FFF2-40B4-BE49-F238E27FC236}">
                <a16:creationId xmlns:a16="http://schemas.microsoft.com/office/drawing/2014/main" id="{16FA4FC7-6677-8367-439B-A3CE64CE7A4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78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05" tIns="45802" rIns="91605" bIns="45802" numCol="1" anchor="t" anchorCtr="0" compatLnSpc="1">
            <a:prstTxWarp prst="textNoShape">
              <a:avLst/>
            </a:prstTxWarp>
          </a:bodyPr>
          <a:lstStyle>
            <a:lvl1pPr algn="r" defTabSz="915988">
              <a:spcBef>
                <a:spcPct val="20000"/>
              </a:spcBef>
              <a:defRPr sz="900">
                <a:solidFill>
                  <a:srgbClr val="1D1D1D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1028">
            <a:extLst>
              <a:ext uri="{FF2B5EF4-FFF2-40B4-BE49-F238E27FC236}">
                <a16:creationId xmlns:a16="http://schemas.microsoft.com/office/drawing/2014/main" id="{B92F9561-BE51-55BA-7D43-E6DB1946DDF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78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05" tIns="45802" rIns="91605" bIns="45802" numCol="1" anchor="b" anchorCtr="0" compatLnSpc="1">
            <a:prstTxWarp prst="textNoShape">
              <a:avLst/>
            </a:prstTxWarp>
          </a:bodyPr>
          <a:lstStyle>
            <a:lvl1pPr algn="l" defTabSz="915988">
              <a:spcBef>
                <a:spcPct val="20000"/>
              </a:spcBef>
              <a:buFontTx/>
              <a:buChar char="•"/>
              <a:defRPr sz="900">
                <a:solidFill>
                  <a:srgbClr val="1D1D1D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1029">
            <a:extLst>
              <a:ext uri="{FF2B5EF4-FFF2-40B4-BE49-F238E27FC236}">
                <a16:creationId xmlns:a16="http://schemas.microsoft.com/office/drawing/2014/main" id="{50F6A95F-CD8F-E5A3-4689-0588543697D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98000"/>
            <a:ext cx="2978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05" tIns="45802" rIns="91605" bIns="45802" numCol="1" anchor="b" anchorCtr="0" compatLnSpc="1">
            <a:prstTxWarp prst="textNoShape">
              <a:avLst/>
            </a:prstTxWarp>
          </a:bodyPr>
          <a:lstStyle>
            <a:lvl1pPr algn="r" defTabSz="915988">
              <a:spcBef>
                <a:spcPct val="20000"/>
              </a:spcBef>
              <a:buFontTx/>
              <a:buChar char="•"/>
              <a:defRPr sz="900">
                <a:solidFill>
                  <a:srgbClr val="1D1D1D"/>
                </a:solidFill>
              </a:defRPr>
            </a:lvl1pPr>
          </a:lstStyle>
          <a:p>
            <a:pPr>
              <a:defRPr/>
            </a:pPr>
            <a:fld id="{9D6B2D25-34B7-454E-8D5D-7F55225AE65D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62F35A1-0513-3770-8DE7-FBC918FB10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05" tIns="45802" rIns="91605" bIns="45802" numCol="1" anchor="t" anchorCtr="0" compatLnSpc="1">
            <a:prstTxWarp prst="textNoShape">
              <a:avLst/>
            </a:prstTxWarp>
          </a:bodyPr>
          <a:lstStyle>
            <a:lvl1pPr algn="l" defTabSz="915988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Nestlé Nutrition - Comm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8DE618B-F6B5-2A3A-62A3-46EC8242E4B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78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05" tIns="45802" rIns="91605" bIns="45802" numCol="1" anchor="t" anchorCtr="0" compatLnSpc="1">
            <a:prstTxWarp prst="textNoShape">
              <a:avLst/>
            </a:prstTxWarp>
          </a:bodyPr>
          <a:lstStyle>
            <a:lvl1pPr algn="r" defTabSz="915988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E1631601-82D6-8C83-BD0C-E38618CD419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63588"/>
            <a:ext cx="49911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931CD19-890A-878A-59CB-EE9949CAE6E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800600"/>
            <a:ext cx="5002212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05" tIns="45802" rIns="91605" bIns="458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C8D4CAB4-56F9-4ABA-2BD4-2E035DCF586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78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05" tIns="45802" rIns="91605" bIns="45802" numCol="1" anchor="b" anchorCtr="0" compatLnSpc="1">
            <a:prstTxWarp prst="textNoShape">
              <a:avLst/>
            </a:prstTxWarp>
          </a:bodyPr>
          <a:lstStyle>
            <a:lvl1pPr algn="l" defTabSz="915988">
              <a:defRPr sz="9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BCD3E37B-7938-97B0-27C9-BF6D0F8E4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98000"/>
            <a:ext cx="2978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05" tIns="45802" rIns="91605" bIns="45802" numCol="1" anchor="b" anchorCtr="0" compatLnSpc="1">
            <a:prstTxWarp prst="textNoShape">
              <a:avLst/>
            </a:prstTxWarp>
          </a:bodyPr>
          <a:lstStyle>
            <a:lvl1pPr algn="r" defTabSz="915988">
              <a:defRPr sz="900"/>
            </a:lvl1pPr>
          </a:lstStyle>
          <a:p>
            <a:pPr>
              <a:defRPr/>
            </a:pPr>
            <a:fld id="{DA17DE12-94E5-45A6-A454-5FA34EDEA0BC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101600" indent="-101600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381000" indent="-88900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673100" indent="-101600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952500" indent="-88900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244600" indent="-101600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>
            <a:extLst>
              <a:ext uri="{FF2B5EF4-FFF2-40B4-BE49-F238E27FC236}">
                <a16:creationId xmlns:a16="http://schemas.microsoft.com/office/drawing/2014/main" id="{D558003D-A357-A1AF-ABF1-4A91061033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>
            <a:extLst>
              <a:ext uri="{FF2B5EF4-FFF2-40B4-BE49-F238E27FC236}">
                <a16:creationId xmlns:a16="http://schemas.microsoft.com/office/drawing/2014/main" id="{EAD618AF-8189-B44D-C418-840D69091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altLang="de-DE">
              <a:latin typeface="Arial" panose="020B0604020202020204" pitchFamily="34" charset="0"/>
            </a:endParaRPr>
          </a:p>
        </p:txBody>
      </p:sp>
      <p:sp>
        <p:nvSpPr>
          <p:cNvPr id="48132" name="Kopfzeilenplatzhalter 3">
            <a:extLst>
              <a:ext uri="{FF2B5EF4-FFF2-40B4-BE49-F238E27FC236}">
                <a16:creationId xmlns:a16="http://schemas.microsoft.com/office/drawing/2014/main" id="{56C8DF5F-FB5C-9D30-3DB1-9E0D365C76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de-DE"/>
              <a:t>Nestlé Nutrition - Comm </a:t>
            </a:r>
          </a:p>
        </p:txBody>
      </p:sp>
      <p:sp>
        <p:nvSpPr>
          <p:cNvPr id="48133" name="Foliennummernplatzhalter 4">
            <a:extLst>
              <a:ext uri="{FF2B5EF4-FFF2-40B4-BE49-F238E27FC236}">
                <a16:creationId xmlns:a16="http://schemas.microsoft.com/office/drawing/2014/main" id="{BE3AA3C9-2245-1F98-F51E-3232094C5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C28311-2903-4254-BAA0-F9A0BEA46156}" type="slidenum">
              <a:rPr lang="en-US" altLang="de-DE" smtClean="0"/>
              <a:pPr/>
              <a:t>1</a:t>
            </a:fld>
            <a:endParaRPr lang="en-US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3560FA3-097D-5F68-4ECC-5D99A10358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de-DE"/>
              <a:t>Nestlé Nutrition - Comm </a:t>
            </a: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86A18C9F-ED44-FF5E-403E-C0AC083A0D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D995A3-39C4-48DB-8BC5-826D682B3C7A}" type="slidenum">
              <a:rPr lang="en-US" altLang="de-DE" smtClean="0"/>
              <a:pPr/>
              <a:t>3</a:t>
            </a:fld>
            <a:endParaRPr lang="en-US" altLang="de-DE"/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72EEC03A-B602-D858-716D-93C13F4B81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60196984-1FCC-1008-31C1-EFF9C78E21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5600" cy="447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/>
            <a:endParaRPr lang="de-DE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EF1890A3-6015-4D00-C0E9-F6B0C406BB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de-DE"/>
              <a:t>Nestlé Nutrition - Comm </a:t>
            </a:r>
          </a:p>
        </p:txBody>
      </p:sp>
      <p:sp>
        <p:nvSpPr>
          <p:cNvPr id="54275" name="Rectangle 7">
            <a:extLst>
              <a:ext uri="{FF2B5EF4-FFF2-40B4-BE49-F238E27FC236}">
                <a16:creationId xmlns:a16="http://schemas.microsoft.com/office/drawing/2014/main" id="{34E1F9FA-F0B2-3618-B838-F24EAB615B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500E7C-C4FC-4567-BE21-9856AB7CA102}" type="slidenum">
              <a:rPr lang="en-US" altLang="de-DE" smtClean="0"/>
              <a:pPr/>
              <a:t>5</a:t>
            </a:fld>
            <a:endParaRPr lang="en-US" altLang="de-DE"/>
          </a:p>
        </p:txBody>
      </p:sp>
      <p:sp>
        <p:nvSpPr>
          <p:cNvPr id="54276" name="Rectangle 2">
            <a:extLst>
              <a:ext uri="{FF2B5EF4-FFF2-40B4-BE49-F238E27FC236}">
                <a16:creationId xmlns:a16="http://schemas.microsoft.com/office/drawing/2014/main" id="{7E14403C-D96F-7A42-960C-3ED4A7870A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E899B7B8-7704-9C3E-DFAA-73A0F05B33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4"/>
            <a:endParaRPr lang="de-DE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lienbildplatzhalter 1">
            <a:extLst>
              <a:ext uri="{FF2B5EF4-FFF2-40B4-BE49-F238E27FC236}">
                <a16:creationId xmlns:a16="http://schemas.microsoft.com/office/drawing/2014/main" id="{DF2A49EA-9A84-19DC-2D33-669687E90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FB3266-027B-3529-46B8-5FA4BF420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defRPr/>
            </a:pPr>
            <a:r>
              <a:rPr lang="de-DE" dirty="0">
                <a:latin typeface="Arial" pitchFamily="34" charset="0"/>
              </a:rPr>
              <a:t>BMI Beurteilung nach geriatrischen </a:t>
            </a:r>
            <a:r>
              <a:rPr lang="de-DE" dirty="0" err="1">
                <a:latin typeface="Arial" pitchFamily="34" charset="0"/>
              </a:rPr>
              <a:t>Kritierien</a:t>
            </a:r>
            <a:r>
              <a:rPr lang="de-DE" dirty="0">
                <a:latin typeface="Arial" pitchFamily="34" charset="0"/>
              </a:rPr>
              <a:t>, ab 65 Jahren ESPEN 2000</a:t>
            </a:r>
          </a:p>
          <a:p>
            <a:pPr marL="0" indent="0">
              <a:defRPr/>
            </a:pPr>
            <a:r>
              <a:rPr lang="de-DE" dirty="0">
                <a:latin typeface="Arial" pitchFamily="34" charset="0"/>
              </a:rPr>
              <a:t> in der graphische Darstellung sind die gültigen Prozent angegeben. Wird von den vorhandenen Datensätzen berechnet.</a:t>
            </a:r>
          </a:p>
          <a:p>
            <a:pPr marL="0" indent="0">
              <a:defRPr/>
            </a:pPr>
            <a:r>
              <a:rPr lang="de-DE" dirty="0">
                <a:latin typeface="Arial" pitchFamily="34" charset="0"/>
              </a:rPr>
              <a:t>Prozent im Risiko wird von gültigen Daten gerechnet!!! D.h. Zeile „Gesamt“= 100% und nicht die Zeile „Total“</a:t>
            </a:r>
          </a:p>
          <a:p>
            <a:pPr marL="0" indent="0">
              <a:defRPr/>
            </a:pPr>
            <a:endParaRPr lang="de-DE" dirty="0">
              <a:latin typeface="Arial" pitchFamily="34" charset="0"/>
            </a:endParaRPr>
          </a:p>
          <a:p>
            <a:pPr>
              <a:defRPr/>
            </a:pPr>
            <a:endParaRPr lang="de-AT" dirty="0"/>
          </a:p>
        </p:txBody>
      </p:sp>
      <p:sp>
        <p:nvSpPr>
          <p:cNvPr id="57348" name="Kopfzeilenplatzhalter 3">
            <a:extLst>
              <a:ext uri="{FF2B5EF4-FFF2-40B4-BE49-F238E27FC236}">
                <a16:creationId xmlns:a16="http://schemas.microsoft.com/office/drawing/2014/main" id="{3910694E-7987-0AEF-EC09-28A230B2C8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de-DE"/>
              <a:t>Nestlé Nutrition - Comm </a:t>
            </a:r>
          </a:p>
        </p:txBody>
      </p:sp>
      <p:sp>
        <p:nvSpPr>
          <p:cNvPr id="57349" name="Foliennummernplatzhalter 4">
            <a:extLst>
              <a:ext uri="{FF2B5EF4-FFF2-40B4-BE49-F238E27FC236}">
                <a16:creationId xmlns:a16="http://schemas.microsoft.com/office/drawing/2014/main" id="{2C47944A-8097-7AF0-B4F6-F32CA9FC0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5C7501-9A81-4F38-AA37-B3BB9EEA2A61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1060077-FFFF-4706-62E0-5B6B2E622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de-DE"/>
              <a:t>Nestlé Nutrition - Comm </a:t>
            </a:r>
          </a:p>
        </p:txBody>
      </p:sp>
      <p:sp>
        <p:nvSpPr>
          <p:cNvPr id="60419" name="Rectangle 7">
            <a:extLst>
              <a:ext uri="{FF2B5EF4-FFF2-40B4-BE49-F238E27FC236}">
                <a16:creationId xmlns:a16="http://schemas.microsoft.com/office/drawing/2014/main" id="{0447E130-24CF-E48E-76A5-CBB784545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E0FA49-1805-4178-8D69-76B6165B7053}" type="slidenum">
              <a:rPr lang="en-US" altLang="de-DE" smtClean="0"/>
              <a:pPr/>
              <a:t>9</a:t>
            </a:fld>
            <a:endParaRPr lang="en-US" altLang="de-DE"/>
          </a:p>
        </p:txBody>
      </p:sp>
      <p:sp>
        <p:nvSpPr>
          <p:cNvPr id="60420" name="Rectangle 2">
            <a:extLst>
              <a:ext uri="{FF2B5EF4-FFF2-40B4-BE49-F238E27FC236}">
                <a16:creationId xmlns:a16="http://schemas.microsoft.com/office/drawing/2014/main" id="{29B07E16-1000-84B5-DF2A-1A732391C5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0421" name="Rectangle 3">
            <a:extLst>
              <a:ext uri="{FF2B5EF4-FFF2-40B4-BE49-F238E27FC236}">
                <a16:creationId xmlns:a16="http://schemas.microsoft.com/office/drawing/2014/main" id="{D9596598-F917-8325-FBDA-25CC94674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1575" cy="447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/>
            <a:r>
              <a:rPr lang="de-DE" altLang="de-DE">
                <a:latin typeface="Arial" panose="020B0604020202020204" pitchFamily="34" charset="0"/>
              </a:rPr>
              <a:t> Prozent im Risiko wird von gültigen Daten gerechnet!!! D.h. Zeile „Gesamt“= 100% und nicht die Zeile „Total“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9" descr="Ein Bild, das Screenshot, Grafiken, Logo, Grafikdesign enthält.&#10;&#10;Automatisch generierte Beschreibung">
            <a:extLst>
              <a:ext uri="{FF2B5EF4-FFF2-40B4-BE49-F238E27FC236}">
                <a16:creationId xmlns:a16="http://schemas.microsoft.com/office/drawing/2014/main" id="{A4D277E3-7FA2-183D-E8EF-D74DBED8F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5" t="38531" r="30215" b="37108"/>
          <a:stretch>
            <a:fillRect/>
          </a:stretch>
        </p:blipFill>
        <p:spPr bwMode="auto">
          <a:xfrm>
            <a:off x="5761038" y="5683250"/>
            <a:ext cx="2179637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0354" y="1016001"/>
            <a:ext cx="3839861" cy="2555113"/>
          </a:xfrm>
        </p:spPr>
        <p:txBody>
          <a:bodyPr rIns="0">
            <a:noAutofit/>
          </a:bodyPr>
          <a:lstStyle>
            <a:lvl1pPr algn="ctr">
              <a:lnSpc>
                <a:spcPct val="80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0354" y="3571113"/>
            <a:ext cx="3839861" cy="1694404"/>
          </a:xfrm>
        </p:spPr>
        <p:txBody>
          <a:bodyPr rIns="0">
            <a:noAutofit/>
          </a:bodyPr>
          <a:lstStyle>
            <a:lvl1pPr marL="0" indent="0" algn="ctr">
              <a:spcAft>
                <a:spcPts val="0"/>
              </a:spcAft>
              <a:buNone/>
              <a:defRPr sz="15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911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lue">
    <p:bg>
      <p:bgPr>
        <a:solidFill>
          <a:srgbClr val="BF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>
            <a:extLst>
              <a:ext uri="{FF2B5EF4-FFF2-40B4-BE49-F238E27FC236}">
                <a16:creationId xmlns:a16="http://schemas.microsoft.com/office/drawing/2014/main" id="{7871E001-4C28-47F3-4CF7-4EF126E43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1785938"/>
            <a:ext cx="1905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id="{CC5C9C4A-5603-0814-C391-57BA045E2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1785938"/>
            <a:ext cx="1905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800001"/>
            <a:ext cx="2370809" cy="4141787"/>
          </a:xfrm>
        </p:spPr>
        <p:txBody>
          <a:bodyPr rIns="36000"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346948" y="1800001"/>
            <a:ext cx="2415206" cy="4141787"/>
          </a:xfrm>
        </p:spPr>
        <p:txBody>
          <a:bodyPr rIns="36000"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10847" y="1800001"/>
            <a:ext cx="2415206" cy="4141787"/>
          </a:xfrm>
        </p:spPr>
        <p:txBody>
          <a:bodyPr rIns="36000"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7DC81-CA61-8678-C92B-4F5B8DDBF62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C5CF55-B9AC-4AAD-AC45-C0DD96DB1140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37EFE-0BA3-7192-8996-D1166A3223A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56B52-B83C-5329-6129-60A71F735E1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BF94C-33E6-4996-955D-F78BDBAE054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Green">
    <p:bg>
      <p:bgPr>
        <a:solidFill>
          <a:srgbClr val="E6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>
            <a:extLst>
              <a:ext uri="{FF2B5EF4-FFF2-40B4-BE49-F238E27FC236}">
                <a16:creationId xmlns:a16="http://schemas.microsoft.com/office/drawing/2014/main" id="{4CAC98F6-0915-9C7F-7A6B-A9526080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1785938"/>
            <a:ext cx="17463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id="{E273A525-361B-8CE1-502A-80628DB5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1785938"/>
            <a:ext cx="1905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800001"/>
            <a:ext cx="2370809" cy="4141787"/>
          </a:xfrm>
        </p:spPr>
        <p:txBody>
          <a:bodyPr rIns="36000">
            <a:no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343376" y="1800001"/>
            <a:ext cx="2415206" cy="4141787"/>
          </a:xfrm>
        </p:spPr>
        <p:txBody>
          <a:bodyPr rIns="36000">
            <a:no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10847" y="1800001"/>
            <a:ext cx="2415206" cy="4141787"/>
          </a:xfrm>
        </p:spPr>
        <p:txBody>
          <a:bodyPr rIns="36000">
            <a:no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FB1F9-6D8F-B3CC-3A00-6EFCC5FB779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3B49B-32B3-41C2-AB5E-3076F42090E0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5C0FE-9E1E-590D-C43E-BFDE1716AF5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D948A-D3CA-A5B9-2A0E-76B6A1CDA0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75D60-840B-42C7-8D85-5D9110D4E75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48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4745737"/>
            <a:ext cx="3814763" cy="1204214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b="0">
                <a:solidFill>
                  <a:schemeClr val="tx1"/>
                </a:solidFill>
              </a:defRPr>
            </a:lvl1pPr>
            <a:lvl2pPr marL="135000" indent="-135000">
              <a:spcAft>
                <a:spcPts val="450"/>
              </a:spcAft>
              <a:buFont typeface="Arial" panose="020B0604020202020204" pitchFamily="34" charset="0"/>
              <a:buChar char="•"/>
              <a:tabLst/>
              <a:defRPr/>
            </a:lvl2pPr>
            <a:lvl3pPr marL="270000" indent="-135000">
              <a:spcAft>
                <a:spcPts val="450"/>
              </a:spcAft>
              <a:tabLst/>
              <a:defRPr/>
            </a:lvl3pPr>
            <a:lvl4pPr>
              <a:spcAft>
                <a:spcPts val="450"/>
              </a:spcAft>
              <a:defRPr/>
            </a:lvl4pPr>
            <a:lvl5pPr>
              <a:spcAft>
                <a:spcPts val="450"/>
              </a:spcAft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8839" y="4745737"/>
            <a:ext cx="3814763" cy="1204214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b="0">
                <a:solidFill>
                  <a:schemeClr val="tx1"/>
                </a:solidFill>
              </a:defRPr>
            </a:lvl1pPr>
            <a:lvl2pPr marL="135000" indent="-135000">
              <a:spcAft>
                <a:spcPts val="450"/>
              </a:spcAft>
              <a:buFont typeface="Arial" panose="020B0604020202020204" pitchFamily="34" charset="0"/>
              <a:buChar char="•"/>
              <a:tabLst/>
              <a:defRPr/>
            </a:lvl2pPr>
            <a:lvl3pPr marL="270000" indent="-135000">
              <a:spcAft>
                <a:spcPts val="450"/>
              </a:spcAft>
              <a:tabLst/>
              <a:defRPr/>
            </a:lvl3pPr>
            <a:lvl4pPr>
              <a:spcAft>
                <a:spcPts val="450"/>
              </a:spcAft>
              <a:defRPr/>
            </a:lvl4pPr>
            <a:lvl5pPr>
              <a:spcAft>
                <a:spcPts val="450"/>
              </a:spcAft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20303" y="1808163"/>
            <a:ext cx="3814763" cy="2782124"/>
          </a:xfr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08839" y="1808163"/>
            <a:ext cx="3814763" cy="2782124"/>
          </a:xfr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3E43682-ED21-50CA-939A-D6D436C0C88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39016-435E-4CFA-8AF4-A2CA9F48E071}" type="datetime1">
              <a:rPr lang="en-GB"/>
              <a:pPr>
                <a:defRPr/>
              </a:pPr>
              <a:t>31/10/2024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2B922-ADD4-772D-C2B0-68D5A2971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67A44-CB9E-E84B-A1AC-DB5A21F709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AD893-163E-4C46-AD4B-6C6F4C22B5B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96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4352545"/>
            <a:ext cx="2577275" cy="1597406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b="0">
                <a:solidFill>
                  <a:schemeClr val="tx1"/>
                </a:solidFill>
              </a:defRPr>
            </a:lvl1pPr>
            <a:lvl2pPr marL="135000" indent="-135000">
              <a:spcAft>
                <a:spcPts val="450"/>
              </a:spcAft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270000" indent="-135000">
              <a:spcAft>
                <a:spcPts val="45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282768" y="4352545"/>
            <a:ext cx="2577275" cy="1597406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b="0">
                <a:solidFill>
                  <a:schemeClr val="tx1"/>
                </a:solidFill>
              </a:defRPr>
            </a:lvl1pPr>
            <a:lvl2pPr marL="135000" indent="-135000">
              <a:spcAft>
                <a:spcPts val="450"/>
              </a:spcAft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270000" indent="-135000">
              <a:spcAft>
                <a:spcPts val="45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20303" y="1808163"/>
            <a:ext cx="2577275" cy="2324926"/>
          </a:xfr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282767" y="1808163"/>
            <a:ext cx="2577275" cy="2324926"/>
          </a:xfr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45232" y="1808163"/>
            <a:ext cx="2577275" cy="2324926"/>
          </a:xfr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045232" y="4352545"/>
            <a:ext cx="2577275" cy="1597406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b="0">
                <a:solidFill>
                  <a:schemeClr val="tx1"/>
                </a:solidFill>
              </a:defRPr>
            </a:lvl1pPr>
            <a:lvl2pPr marL="135000" indent="-135000">
              <a:spcAft>
                <a:spcPts val="450"/>
              </a:spcAft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270000" indent="-135000">
              <a:spcAft>
                <a:spcPts val="45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6D627E-6A17-2E04-98CA-7CC5FCA71B2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973F9-30D5-4683-892C-03DC3A7EF408}" type="datetime1">
              <a:rPr lang="en-GB"/>
              <a:pPr>
                <a:defRPr/>
              </a:pPr>
              <a:t>31/10/2024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0479-27B5-3449-F1CC-52E491F20C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872C-918A-1C50-63D6-0FAA9F785DB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2A224-BCA7-4A74-8C23-6AF0B6B0951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31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and Introduction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>
            <a:extLst>
              <a:ext uri="{FF2B5EF4-FFF2-40B4-BE49-F238E27FC236}">
                <a16:creationId xmlns:a16="http://schemas.microsoft.com/office/drawing/2014/main" id="{8FDD66E5-AF5E-AAE4-E570-A7C32BAE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662113"/>
            <a:ext cx="190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7446" y="1800001"/>
            <a:ext cx="3771519" cy="4141787"/>
          </a:xfrm>
        </p:spPr>
        <p:txBody>
          <a:bodyPr>
            <a:noAutofit/>
          </a:bodyPr>
          <a:lstStyle>
            <a:lvl1pPr>
              <a:defRPr sz="21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2100"/>
            </a:lvl2pPr>
            <a:lvl3pPr marL="0" indent="0">
              <a:spcAft>
                <a:spcPts val="0"/>
              </a:spcAft>
              <a:buNone/>
              <a:tabLst/>
              <a:defRPr sz="2100"/>
            </a:lvl3pPr>
            <a:lvl4pPr>
              <a:spcAft>
                <a:spcPts val="0"/>
              </a:spcAft>
              <a:defRPr sz="2100"/>
            </a:lvl4pPr>
            <a:lvl5pPr>
              <a:spcAft>
                <a:spcPts val="0"/>
              </a:spcAft>
              <a:defRPr sz="2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80361" y="1800001"/>
            <a:ext cx="3842146" cy="4141787"/>
          </a:xfrm>
        </p:spPr>
        <p:txBody>
          <a:bodyPr>
            <a:no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7084D07E-F4E9-73C9-628C-2442D2C63B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B71D1-2141-4FE7-971D-8788DF6FF4FF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67F08AA-7E34-E4AD-076A-C121E69B64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53B0315-7DD1-7E6F-93B6-B23DBC9656C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323DE-24CD-4CE9-AE6B-9D0807CD085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21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and Introduction paragraphs Green">
    <p:bg>
      <p:bgPr>
        <a:solidFill>
          <a:srgbClr val="E6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>
            <a:extLst>
              <a:ext uri="{FF2B5EF4-FFF2-40B4-BE49-F238E27FC236}">
                <a16:creationId xmlns:a16="http://schemas.microsoft.com/office/drawing/2014/main" id="{DDE52478-37AD-8D6F-414A-DEE320A6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662113"/>
            <a:ext cx="190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7447" y="1800001"/>
            <a:ext cx="3771519" cy="4141787"/>
          </a:xfrm>
        </p:spPr>
        <p:txBody>
          <a:bodyPr>
            <a:noAutofit/>
          </a:bodyPr>
          <a:lstStyle>
            <a:lvl1pPr>
              <a:defRPr sz="21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2100"/>
            </a:lvl2pPr>
            <a:lvl3pPr marL="0" indent="0">
              <a:spcAft>
                <a:spcPts val="0"/>
              </a:spcAft>
              <a:buNone/>
              <a:tabLst/>
              <a:defRPr sz="2100"/>
            </a:lvl3pPr>
            <a:lvl4pPr>
              <a:spcAft>
                <a:spcPts val="0"/>
              </a:spcAft>
              <a:defRPr sz="2100"/>
            </a:lvl4pPr>
            <a:lvl5pPr>
              <a:spcAft>
                <a:spcPts val="0"/>
              </a:spcAft>
              <a:defRPr sz="2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80361" y="1800001"/>
            <a:ext cx="3842146" cy="4141787"/>
          </a:xfrm>
        </p:spPr>
        <p:txBody>
          <a:bodyPr>
            <a:no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A2B498AC-8E8F-68D1-8261-BE9D7D4DECF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34F94-6C88-4BB2-B720-4C3755F01141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16E9922-58D0-8B17-7F9C-2C9089536E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2E25E99-83EA-DA6A-01EC-00C28770DB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1D7F1-8C70-431A-8711-F19BDF8DB90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66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3074AE4-E127-2B45-1E8C-BB67FC5D05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06353-8DF5-469E-BA15-D05FF080576D}" type="datetime1">
              <a:rPr lang="en-GB"/>
              <a:pPr>
                <a:defRPr/>
              </a:pPr>
              <a:t>31/10/2024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7DF1402-1F2B-7B1E-6986-CBC6C1EE3C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ACCEE8-8806-2317-B13B-C5EFEEE9B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B5F23-93DD-4720-8F16-231C27DAB99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91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ED15ED1-7381-4449-0B5B-AD1B79835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5441B-93BF-4EC2-A808-C894EC956B62}" type="datetime1">
              <a:rPr lang="en-GB"/>
              <a:pPr>
                <a:defRPr/>
              </a:pPr>
              <a:t>31/10/2024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1B29ED9-DF69-0E1C-7097-22E994AD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4C30A2C-5A2C-1C94-96A6-4C885131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493B-35A8-4B22-BAAD-66A4546AB95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30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bg>
      <p:bgPr>
        <a:solidFill>
          <a:srgbClr val="EDD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694" y="1808164"/>
            <a:ext cx="3826669" cy="3565017"/>
          </a:xfrm>
          <a:solidFill>
            <a:schemeClr val="bg1">
              <a:alpha val="40413"/>
            </a:schemeClr>
          </a:solidFill>
        </p:spPr>
        <p:txBody>
          <a:bodyPr lIns="180000" tIns="144000" rIns="180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20303" y="1808162"/>
            <a:ext cx="3662172" cy="4151376"/>
          </a:xfr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accent4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A23186C9-8391-E857-E55A-1673262890B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3BB85-F3A1-44C3-9BD6-DECCC7D59F11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400B406-1645-EBB7-7358-C97F0D92405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A9C8DEF-0FE7-8C25-3CA2-A8171866B72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DB465-04B9-4EC9-8A7F-C73AB7EAD27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11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ium 10">
            <a:extLst>
              <a:ext uri="{FF2B5EF4-FFF2-40B4-BE49-F238E27FC236}">
                <a16:creationId xmlns:a16="http://schemas.microsoft.com/office/drawing/2014/main" id="{350EED2D-3FFF-6500-D8B9-9CEC5F8D9B3F}"/>
              </a:ext>
            </a:extLst>
          </p:cNvPr>
          <p:cNvSpPr/>
          <p:nvPr/>
        </p:nvSpPr>
        <p:spPr>
          <a:xfrm>
            <a:off x="7642225" y="6089650"/>
            <a:ext cx="1501775" cy="768350"/>
          </a:xfrm>
          <a:custGeom>
            <a:avLst/>
            <a:gdLst>
              <a:gd name="connsiteX0" fmla="*/ 0 w 1987296"/>
              <a:gd name="connsiteY0" fmla="*/ 765175 h 765175"/>
              <a:gd name="connsiteX1" fmla="*/ 465617 w 1987296"/>
              <a:gd name="connsiteY1" fmla="*/ 0 h 765175"/>
              <a:gd name="connsiteX2" fmla="*/ 1521679 w 1987296"/>
              <a:gd name="connsiteY2" fmla="*/ 0 h 765175"/>
              <a:gd name="connsiteX3" fmla="*/ 1987296 w 1987296"/>
              <a:gd name="connsiteY3" fmla="*/ 765175 h 765175"/>
              <a:gd name="connsiteX4" fmla="*/ 0 w 1987296"/>
              <a:gd name="connsiteY4" fmla="*/ 765175 h 765175"/>
              <a:gd name="connsiteX0" fmla="*/ 0 w 2006311"/>
              <a:gd name="connsiteY0" fmla="*/ 765175 h 765175"/>
              <a:gd name="connsiteX1" fmla="*/ 465617 w 2006311"/>
              <a:gd name="connsiteY1" fmla="*/ 0 h 765175"/>
              <a:gd name="connsiteX2" fmla="*/ 2006311 w 2006311"/>
              <a:gd name="connsiteY2" fmla="*/ 0 h 765175"/>
              <a:gd name="connsiteX3" fmla="*/ 1987296 w 2006311"/>
              <a:gd name="connsiteY3" fmla="*/ 765175 h 765175"/>
              <a:gd name="connsiteX4" fmla="*/ 0 w 2006311"/>
              <a:gd name="connsiteY4" fmla="*/ 765175 h 765175"/>
              <a:gd name="connsiteX0" fmla="*/ 0 w 1997167"/>
              <a:gd name="connsiteY0" fmla="*/ 765175 h 765175"/>
              <a:gd name="connsiteX1" fmla="*/ 465617 w 1997167"/>
              <a:gd name="connsiteY1" fmla="*/ 0 h 765175"/>
              <a:gd name="connsiteX2" fmla="*/ 1997167 w 1997167"/>
              <a:gd name="connsiteY2" fmla="*/ 0 h 765175"/>
              <a:gd name="connsiteX3" fmla="*/ 1987296 w 1997167"/>
              <a:gd name="connsiteY3" fmla="*/ 765175 h 765175"/>
              <a:gd name="connsiteX4" fmla="*/ 0 w 1997167"/>
              <a:gd name="connsiteY4" fmla="*/ 765175 h 765175"/>
              <a:gd name="connsiteX0" fmla="*/ 0 w 2003171"/>
              <a:gd name="connsiteY0" fmla="*/ 765175 h 768350"/>
              <a:gd name="connsiteX1" fmla="*/ 465617 w 2003171"/>
              <a:gd name="connsiteY1" fmla="*/ 0 h 768350"/>
              <a:gd name="connsiteX2" fmla="*/ 1997167 w 2003171"/>
              <a:gd name="connsiteY2" fmla="*/ 0 h 768350"/>
              <a:gd name="connsiteX3" fmla="*/ 2003171 w 2003171"/>
              <a:gd name="connsiteY3" fmla="*/ 768350 h 768350"/>
              <a:gd name="connsiteX4" fmla="*/ 0 w 2003171"/>
              <a:gd name="connsiteY4" fmla="*/ 76517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171" h="768350">
                <a:moveTo>
                  <a:pt x="0" y="765175"/>
                </a:moveTo>
                <a:lnTo>
                  <a:pt x="465617" y="0"/>
                </a:lnTo>
                <a:lnTo>
                  <a:pt x="1997167" y="0"/>
                </a:lnTo>
                <a:cubicBezTo>
                  <a:pt x="1999168" y="256117"/>
                  <a:pt x="2001170" y="512233"/>
                  <a:pt x="2003171" y="768350"/>
                </a:cubicBezTo>
                <a:lnTo>
                  <a:pt x="0" y="7651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2"/>
              </a:solidFill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600D22F8-7778-EE4A-97DD-D7BA1F8C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6267450"/>
            <a:ext cx="8223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6858000"/>
          </a:xfrm>
          <a:solidFill>
            <a:schemeClr val="bg1">
              <a:lumMod val="95000"/>
            </a:schemeClr>
          </a:solidFill>
        </p:spPr>
        <p:txBody>
          <a:bodyPr rIns="182880" rtlCol="0">
            <a:noAutofit/>
          </a:bodyPr>
          <a:lstStyle>
            <a:lvl1pPr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7447" y="1808164"/>
            <a:ext cx="3449336" cy="2943225"/>
          </a:xfrm>
        </p:spPr>
        <p:txBody>
          <a:bodyPr>
            <a:noAutofit/>
          </a:bodyPr>
          <a:lstStyle>
            <a:lvl1pPr marL="0" indent="0" algn="ctr">
              <a:spcAft>
                <a:spcPts val="450"/>
              </a:spcAft>
              <a:tabLst/>
              <a:defRPr sz="2100" b="0">
                <a:solidFill>
                  <a:schemeClr val="bg1"/>
                </a:solidFill>
              </a:defRPr>
            </a:lvl1pPr>
            <a:lvl2pPr marL="0" indent="0" algn="ctr">
              <a:spcAft>
                <a:spcPts val="450"/>
              </a:spcAft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2pPr>
            <a:lvl3pPr marL="0" indent="0" algn="ctr">
              <a:spcAft>
                <a:spcPts val="450"/>
              </a:spcAft>
              <a:buNone/>
              <a:tabLst/>
              <a:defRPr sz="1500">
                <a:solidFill>
                  <a:schemeClr val="bg1"/>
                </a:solidFill>
              </a:defRPr>
            </a:lvl3pPr>
            <a:lvl4pPr marL="0" indent="0" algn="ctr">
              <a:spcAft>
                <a:spcPts val="450"/>
              </a:spcAft>
              <a:tabLst/>
              <a:defRPr sz="1500">
                <a:solidFill>
                  <a:schemeClr val="bg1"/>
                </a:solidFill>
              </a:defRPr>
            </a:lvl4pPr>
            <a:lvl5pPr marL="0" indent="0" algn="ctr">
              <a:spcAft>
                <a:spcPts val="450"/>
              </a:spcAft>
              <a:tabLst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F867C-2554-6D86-77B8-3C18787E358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01A3873-3606-4A32-A566-3A61000BF3A0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D8A28-BA5C-77FB-FC37-1440CB96C49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5939C-12EB-B0F1-9506-90577118A5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3D7AAC5-CEE0-4946-8585-16DA7E20E9F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7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BF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20303" y="457200"/>
            <a:ext cx="8102204" cy="54451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4"/>
          </p:nvPr>
        </p:nvSpPr>
        <p:spPr>
          <a:xfrm>
            <a:off x="520899" y="1800000"/>
            <a:ext cx="8102203" cy="414995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  <a:endParaRPr lang="en-US" noProof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5CED0DA-A0BB-2F23-F79B-4DA0061946A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D8E83-BBFE-4922-B51F-419181F16E94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F316A86-5637-AE24-CE5F-C38354CFAE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7AD32-3F7A-8FD4-2111-D603BEE20AE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77061-F6EB-4B17-A326-016D0557C14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3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rgbClr val="BF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8076146D-E6B3-A751-73C9-4DFF94F6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6713"/>
            <a:ext cx="26988" cy="611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44118" y="1657415"/>
            <a:ext cx="3449336" cy="1780730"/>
          </a:xfrm>
        </p:spPr>
        <p:txBody>
          <a:bodyPr anchor="b">
            <a:noAutofit/>
          </a:bodyPr>
          <a:lstStyle>
            <a:lvl1pPr marL="0" indent="0" algn="r">
              <a:spcAft>
                <a:spcPts val="450"/>
              </a:spcAft>
              <a:tabLst/>
              <a:defRPr sz="3000" b="0">
                <a:solidFill>
                  <a:schemeClr val="tx1"/>
                </a:solidFill>
              </a:defRPr>
            </a:lvl1pPr>
            <a:lvl2pPr marL="0" indent="0" algn="r">
              <a:spcAft>
                <a:spcPts val="450"/>
              </a:spcAft>
              <a:buFont typeface="Arial" panose="020B0604020202020204" pitchFamily="34" charset="0"/>
              <a:buNone/>
              <a:tabLst/>
              <a:defRPr sz="3000">
                <a:solidFill>
                  <a:schemeClr val="bg2"/>
                </a:solidFill>
              </a:defRPr>
            </a:lvl2pPr>
            <a:lvl3pPr marL="0" indent="0" algn="r">
              <a:spcAft>
                <a:spcPts val="450"/>
              </a:spcAft>
              <a:buNone/>
              <a:tabLst/>
              <a:defRPr sz="3000">
                <a:solidFill>
                  <a:schemeClr val="bg2"/>
                </a:solidFill>
              </a:defRPr>
            </a:lvl3pPr>
            <a:lvl4pPr marL="0" indent="0" algn="r">
              <a:spcAft>
                <a:spcPts val="450"/>
              </a:spcAft>
              <a:tabLst/>
              <a:defRPr sz="3000">
                <a:solidFill>
                  <a:schemeClr val="bg2"/>
                </a:solidFill>
              </a:defRPr>
            </a:lvl4pPr>
            <a:lvl5pPr marL="0" indent="0" algn="r">
              <a:spcAft>
                <a:spcPts val="450"/>
              </a:spcAft>
              <a:tabLst/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0308" y="3120455"/>
            <a:ext cx="3449336" cy="1780730"/>
          </a:xfrm>
        </p:spPr>
        <p:txBody>
          <a:bodyPr>
            <a:noAutofit/>
          </a:bodyPr>
          <a:lstStyle>
            <a:lvl1pPr marL="0" indent="0" algn="l">
              <a:spcAft>
                <a:spcPts val="450"/>
              </a:spcAft>
              <a:tabLst/>
              <a:defRPr sz="3000" b="0" i="1">
                <a:solidFill>
                  <a:schemeClr val="bg2"/>
                </a:solidFill>
              </a:defRPr>
            </a:lvl1pPr>
            <a:lvl2pPr marL="0" indent="0" algn="l">
              <a:spcAft>
                <a:spcPts val="450"/>
              </a:spcAft>
              <a:buFont typeface="Arial" panose="020B0604020202020204" pitchFamily="34" charset="0"/>
              <a:buNone/>
              <a:tabLst/>
              <a:defRPr sz="3000" i="1">
                <a:solidFill>
                  <a:schemeClr val="accent1"/>
                </a:solidFill>
              </a:defRPr>
            </a:lvl2pPr>
            <a:lvl3pPr marL="0" indent="0" algn="l">
              <a:spcAft>
                <a:spcPts val="450"/>
              </a:spcAft>
              <a:buNone/>
              <a:tabLst/>
              <a:defRPr sz="3000" i="1">
                <a:solidFill>
                  <a:schemeClr val="accent1"/>
                </a:solidFill>
              </a:defRPr>
            </a:lvl3pPr>
            <a:lvl4pPr marL="0" indent="0" algn="l">
              <a:spcAft>
                <a:spcPts val="450"/>
              </a:spcAft>
              <a:tabLst/>
              <a:defRPr sz="3000" i="1">
                <a:solidFill>
                  <a:schemeClr val="accent1"/>
                </a:solidFill>
              </a:defRPr>
            </a:lvl4pPr>
            <a:lvl5pPr marL="0" indent="0" algn="l">
              <a:spcAft>
                <a:spcPts val="450"/>
              </a:spcAft>
              <a:tabLst/>
              <a:defRPr sz="3000" i="1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A726FDF3-0414-0D34-26B9-C0DFB0E9D98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09483E3-40E4-4712-85EE-5E8A6258AA02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03EDBC3-6193-92CC-1A51-E20C67CEC0E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2F002A5-112F-75CB-F2D1-07DF60FB76A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C5CCFB-1BAB-43D8-9837-476AC2E64C7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8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u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6858000"/>
          </a:xfr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44118" y="1657415"/>
            <a:ext cx="3449336" cy="1780730"/>
          </a:xfrm>
        </p:spPr>
        <p:txBody>
          <a:bodyPr anchor="b">
            <a:noAutofit/>
          </a:bodyPr>
          <a:lstStyle>
            <a:lvl1pPr marL="0" indent="0" algn="r">
              <a:spcAft>
                <a:spcPts val="450"/>
              </a:spcAft>
              <a:tabLst/>
              <a:defRPr sz="3000" b="0">
                <a:solidFill>
                  <a:schemeClr val="tx1"/>
                </a:solidFill>
              </a:defRPr>
            </a:lvl1pPr>
            <a:lvl2pPr marL="0" indent="0" algn="r">
              <a:spcAft>
                <a:spcPts val="450"/>
              </a:spcAft>
              <a:buFont typeface="Arial" panose="020B0604020202020204" pitchFamily="34" charset="0"/>
              <a:buNone/>
              <a:tabLst/>
              <a:defRPr sz="3000">
                <a:solidFill>
                  <a:schemeClr val="bg2"/>
                </a:solidFill>
              </a:defRPr>
            </a:lvl2pPr>
            <a:lvl3pPr marL="0" indent="0" algn="r">
              <a:spcAft>
                <a:spcPts val="450"/>
              </a:spcAft>
              <a:buNone/>
              <a:tabLst/>
              <a:defRPr sz="3000">
                <a:solidFill>
                  <a:schemeClr val="bg2"/>
                </a:solidFill>
              </a:defRPr>
            </a:lvl3pPr>
            <a:lvl4pPr marL="0" indent="0" algn="r">
              <a:spcAft>
                <a:spcPts val="450"/>
              </a:spcAft>
              <a:tabLst/>
              <a:defRPr sz="3000">
                <a:solidFill>
                  <a:schemeClr val="bg2"/>
                </a:solidFill>
              </a:defRPr>
            </a:lvl4pPr>
            <a:lvl5pPr marL="0" indent="0" algn="r">
              <a:spcAft>
                <a:spcPts val="450"/>
              </a:spcAft>
              <a:tabLst/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50308" y="3120455"/>
            <a:ext cx="3449336" cy="1780730"/>
          </a:xfrm>
        </p:spPr>
        <p:txBody>
          <a:bodyPr>
            <a:noAutofit/>
          </a:bodyPr>
          <a:lstStyle>
            <a:lvl1pPr marL="0" indent="0" algn="l">
              <a:spcAft>
                <a:spcPts val="450"/>
              </a:spcAft>
              <a:tabLst/>
              <a:defRPr sz="3000" b="0" i="1">
                <a:solidFill>
                  <a:schemeClr val="bg2"/>
                </a:solidFill>
              </a:defRPr>
            </a:lvl1pPr>
            <a:lvl2pPr marL="0" indent="0" algn="l">
              <a:spcAft>
                <a:spcPts val="450"/>
              </a:spcAft>
              <a:buFont typeface="Arial" panose="020B0604020202020204" pitchFamily="34" charset="0"/>
              <a:buNone/>
              <a:tabLst/>
              <a:defRPr sz="3000" i="1">
                <a:solidFill>
                  <a:schemeClr val="accent1"/>
                </a:solidFill>
              </a:defRPr>
            </a:lvl2pPr>
            <a:lvl3pPr marL="0" indent="0" algn="l">
              <a:spcAft>
                <a:spcPts val="450"/>
              </a:spcAft>
              <a:buNone/>
              <a:tabLst/>
              <a:defRPr sz="3000" i="1">
                <a:solidFill>
                  <a:schemeClr val="accent1"/>
                </a:solidFill>
              </a:defRPr>
            </a:lvl3pPr>
            <a:lvl4pPr marL="0" indent="0" algn="l">
              <a:spcAft>
                <a:spcPts val="450"/>
              </a:spcAft>
              <a:tabLst/>
              <a:defRPr sz="3000" i="1">
                <a:solidFill>
                  <a:schemeClr val="accent1"/>
                </a:solidFill>
              </a:defRPr>
            </a:lvl4pPr>
            <a:lvl5pPr marL="0" indent="0" algn="l">
              <a:spcAft>
                <a:spcPts val="450"/>
              </a:spcAft>
              <a:tabLst/>
              <a:defRPr sz="3000" i="1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8BB095F0-5789-B50B-6BD8-A2EC317720D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DA84909-E0B8-4465-A96C-241C154BD41A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B2B7198-FBE8-32F6-93C3-6E9735E83E2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004DAF4D-60DE-AC22-2D5C-F25E9FB64D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945415-27CF-4E20-8EA5-CF4265F21A5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762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trition Science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>
            <a:extLst>
              <a:ext uri="{FF2B5EF4-FFF2-40B4-BE49-F238E27FC236}">
                <a16:creationId xmlns:a16="http://schemas.microsoft.com/office/drawing/2014/main" id="{77CB2E6A-587D-29A5-0521-AA9A15399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662113"/>
            <a:ext cx="190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F6B2C875-009E-2CEF-2102-A5FBA14DD0E3}"/>
              </a:ext>
            </a:extLst>
          </p:cNvPr>
          <p:cNvSpPr txBox="1"/>
          <p:nvPr/>
        </p:nvSpPr>
        <p:spPr>
          <a:xfrm>
            <a:off x="2667000" y="1741488"/>
            <a:ext cx="1836738" cy="631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350" dirty="0"/>
              <a:t>Nutrition is</a:t>
            </a:r>
            <a:br>
              <a:rPr lang="en-US" sz="1350" dirty="0"/>
            </a:br>
            <a:r>
              <a:rPr lang="en-US" sz="2550" dirty="0"/>
              <a:t>the science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A7830FD-ABD7-4A48-172E-5AAFF78AE9D5}"/>
              </a:ext>
            </a:extLst>
          </p:cNvPr>
          <p:cNvSpPr txBox="1"/>
          <p:nvPr/>
        </p:nvSpPr>
        <p:spPr>
          <a:xfrm>
            <a:off x="4773613" y="2463800"/>
            <a:ext cx="965200" cy="446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550" i="1" dirty="0"/>
              <a:t>of life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1494" y="3291841"/>
            <a:ext cx="3780758" cy="2658110"/>
          </a:xfrm>
        </p:spPr>
        <p:txBody>
          <a:bodyPr>
            <a:noAutofit/>
          </a:bodyPr>
          <a:lstStyle>
            <a:lvl1pPr algn="r">
              <a:defRPr b="1">
                <a:solidFill>
                  <a:schemeClr val="bg2"/>
                </a:solidFill>
              </a:defRPr>
            </a:lvl1pPr>
            <a:lvl2pPr marL="0" indent="0" algn="r">
              <a:buNone/>
              <a:defRPr/>
            </a:lvl2pPr>
            <a:lvl3pPr marL="135000" indent="-135000" algn="r">
              <a:tabLst/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41749" y="3291841"/>
            <a:ext cx="3780758" cy="2658110"/>
          </a:xfrm>
        </p:spPr>
        <p:txBody>
          <a:bodyPr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B18BFC9-BA00-90F6-21BD-4EF04D7E39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551D3-E5D5-407A-A68C-A69B5205E719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0E11EBF-54A2-AD62-F3CC-6DC7002A8BF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8E14BA4-A8AF-CEF1-828E-EB41F0CF8D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B31A1-5670-4960-BB12-FD9FEB360DD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97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8">
            <a:extLst>
              <a:ext uri="{FF2B5EF4-FFF2-40B4-BE49-F238E27FC236}">
                <a16:creationId xmlns:a16="http://schemas.microsoft.com/office/drawing/2014/main" id="{1C20F8FD-4FF8-77E2-3B00-5D5C60E8984C}"/>
              </a:ext>
            </a:extLst>
          </p:cNvPr>
          <p:cNvSpPr/>
          <p:nvPr/>
        </p:nvSpPr>
        <p:spPr>
          <a:xfrm>
            <a:off x="1416050" y="681038"/>
            <a:ext cx="6213475" cy="5468937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BA33F5D-A8BC-8334-2F98-8E5A729B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4160838"/>
            <a:ext cx="19716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890" y="2066545"/>
            <a:ext cx="4744221" cy="1736979"/>
          </a:xfrm>
        </p:spPr>
        <p:txBody>
          <a:bodyPr rIns="0" anchor="ctr">
            <a:noAutofit/>
          </a:bodyPr>
          <a:lstStyle>
            <a:lvl1pPr algn="ctr">
              <a:lnSpc>
                <a:spcPct val="10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73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8">
            <a:extLst>
              <a:ext uri="{FF2B5EF4-FFF2-40B4-BE49-F238E27FC236}">
                <a16:creationId xmlns:a16="http://schemas.microsoft.com/office/drawing/2014/main" id="{BFE43012-70E0-84E5-23FF-E2603DEE2B1E}"/>
              </a:ext>
            </a:extLst>
          </p:cNvPr>
          <p:cNvSpPr/>
          <p:nvPr/>
        </p:nvSpPr>
        <p:spPr>
          <a:xfrm>
            <a:off x="1604963" y="704850"/>
            <a:ext cx="6086475" cy="54673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617862E-959E-E52C-DF60-265B2737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4502150"/>
            <a:ext cx="17208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5FCC8CB-61E9-0F2C-516F-6018D52E5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1746250"/>
            <a:ext cx="298132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890" y="2951227"/>
            <a:ext cx="4744221" cy="955547"/>
          </a:xfrm>
        </p:spPr>
        <p:txBody>
          <a:bodyPr rIns="0" anchor="ctr">
            <a:noAutofit/>
          </a:bodyPr>
          <a:lstStyle>
            <a:lvl1pPr algn="ctr">
              <a:lnSpc>
                <a:spcPct val="10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69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A63DF5A0-6B0E-0B52-59D7-9CE8DCAA870B}"/>
              </a:ext>
            </a:extLst>
          </p:cNvPr>
          <p:cNvSpPr/>
          <p:nvPr/>
        </p:nvSpPr>
        <p:spPr>
          <a:xfrm>
            <a:off x="2357438" y="1362075"/>
            <a:ext cx="4419600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3065928"/>
            <a:ext cx="6220206" cy="2036423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716270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37356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936F757D-5E65-95BB-9536-922AA057B1C6}"/>
              </a:ext>
            </a:extLst>
          </p:cNvPr>
          <p:cNvSpPr/>
          <p:nvPr/>
        </p:nvSpPr>
        <p:spPr>
          <a:xfrm>
            <a:off x="2349500" y="1258888"/>
            <a:ext cx="4427538" cy="3738562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2904564"/>
            <a:ext cx="6220206" cy="2197787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576288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60927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9A68FFDC-D819-BA41-1FF0-8B6DDBB0C543}"/>
              </a:ext>
            </a:extLst>
          </p:cNvPr>
          <p:cNvSpPr/>
          <p:nvPr/>
        </p:nvSpPr>
        <p:spPr>
          <a:xfrm>
            <a:off x="2249488" y="1362075"/>
            <a:ext cx="4537075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3056964"/>
            <a:ext cx="6220206" cy="2045387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725234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4260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Purple">
    <p:bg>
      <p:bgPr>
        <a:solidFill>
          <a:srgbClr val="9A4B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EE802E8B-1A41-5088-269B-1867DFD03E8A}"/>
              </a:ext>
            </a:extLst>
          </p:cNvPr>
          <p:cNvSpPr/>
          <p:nvPr/>
        </p:nvSpPr>
        <p:spPr>
          <a:xfrm>
            <a:off x="2374900" y="1362075"/>
            <a:ext cx="4321175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3155576"/>
            <a:ext cx="6220206" cy="1946776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814881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0380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eal">
    <p:bg>
      <p:bgPr>
        <a:solidFill>
          <a:srgbClr val="E85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A29743D0-04AE-96EC-A6DB-955DD8A4559F}"/>
              </a:ext>
            </a:extLst>
          </p:cNvPr>
          <p:cNvSpPr/>
          <p:nvPr/>
        </p:nvSpPr>
        <p:spPr>
          <a:xfrm>
            <a:off x="2438400" y="1362075"/>
            <a:ext cx="4437063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3200400"/>
            <a:ext cx="6220206" cy="1901952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901952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767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03" y="1800001"/>
            <a:ext cx="8102204" cy="41499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051560"/>
            <a:ext cx="8102204" cy="406400"/>
          </a:xfrm>
        </p:spPr>
        <p:txBody>
          <a:bodyPr tIns="4572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17E59E-C64B-D4DB-D737-679F547EE9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E36D2-B441-4C65-A746-6B6F6296099A}" type="datetime1">
              <a:rPr lang="en-GB"/>
              <a:pPr>
                <a:defRPr/>
              </a:pPr>
              <a:t>31/10/2024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119CFB7-2B50-AE07-175F-F24A09B11D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5E2A96C-9414-F90C-7605-50862B3F7D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941D8-72A7-4AA2-95F8-29C555ECCCB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9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612DD90A-3D2E-489C-270D-D7A6DF2EBC15}"/>
              </a:ext>
            </a:extLst>
          </p:cNvPr>
          <p:cNvSpPr/>
          <p:nvPr/>
        </p:nvSpPr>
        <p:spPr>
          <a:xfrm>
            <a:off x="4665663" y="1558925"/>
            <a:ext cx="4237037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339" y="3227294"/>
            <a:ext cx="3805571" cy="2071654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8338" y="1559052"/>
            <a:ext cx="3805571" cy="1500187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35328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8">
            <a:extLst>
              <a:ext uri="{FF2B5EF4-FFF2-40B4-BE49-F238E27FC236}">
                <a16:creationId xmlns:a16="http://schemas.microsoft.com/office/drawing/2014/main" id="{2261B96A-9FC5-3CCF-C0C4-B6997245D9B4}"/>
              </a:ext>
            </a:extLst>
          </p:cNvPr>
          <p:cNvSpPr/>
          <p:nvPr/>
        </p:nvSpPr>
        <p:spPr>
          <a:xfrm>
            <a:off x="4724400" y="1558925"/>
            <a:ext cx="4168775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51477" y="3334870"/>
            <a:ext cx="3805571" cy="1964077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51477" y="1224154"/>
            <a:ext cx="3805571" cy="2038999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88038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8">
            <a:extLst>
              <a:ext uri="{FF2B5EF4-FFF2-40B4-BE49-F238E27FC236}">
                <a16:creationId xmlns:a16="http://schemas.microsoft.com/office/drawing/2014/main" id="{E696B82D-F678-EDBB-7038-3D12C661309E}"/>
              </a:ext>
            </a:extLst>
          </p:cNvPr>
          <p:cNvSpPr/>
          <p:nvPr/>
        </p:nvSpPr>
        <p:spPr>
          <a:xfrm>
            <a:off x="4706938" y="1558925"/>
            <a:ext cx="4248150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51477" y="3254188"/>
            <a:ext cx="3805571" cy="2044760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51477" y="1224154"/>
            <a:ext cx="3805571" cy="1886599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43915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Purple">
    <p:bg>
      <p:bgPr>
        <a:solidFill>
          <a:srgbClr val="9A4B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8">
            <a:extLst>
              <a:ext uri="{FF2B5EF4-FFF2-40B4-BE49-F238E27FC236}">
                <a16:creationId xmlns:a16="http://schemas.microsoft.com/office/drawing/2014/main" id="{A1F65498-CA5D-6647-7A33-F39CF80A03B0}"/>
              </a:ext>
            </a:extLst>
          </p:cNvPr>
          <p:cNvSpPr/>
          <p:nvPr/>
        </p:nvSpPr>
        <p:spPr>
          <a:xfrm>
            <a:off x="4733925" y="1558925"/>
            <a:ext cx="4168775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51477" y="3361764"/>
            <a:ext cx="3805571" cy="1937183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51477" y="1224154"/>
            <a:ext cx="3805571" cy="2012105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143219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Teal">
    <p:bg>
      <p:bgPr>
        <a:solidFill>
          <a:srgbClr val="E85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8">
            <a:extLst>
              <a:ext uri="{FF2B5EF4-FFF2-40B4-BE49-F238E27FC236}">
                <a16:creationId xmlns:a16="http://schemas.microsoft.com/office/drawing/2014/main" id="{050917E1-0226-12DC-364B-AF9F77BCEAE4}"/>
              </a:ext>
            </a:extLst>
          </p:cNvPr>
          <p:cNvSpPr/>
          <p:nvPr/>
        </p:nvSpPr>
        <p:spPr>
          <a:xfrm>
            <a:off x="4760913" y="1558925"/>
            <a:ext cx="4159250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51477" y="3281082"/>
            <a:ext cx="3805571" cy="2017866"/>
          </a:xfrm>
        </p:spPr>
        <p:txBody>
          <a:bodyPr rIns="0" anchor="t">
            <a:no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51477" y="1224154"/>
            <a:ext cx="3805571" cy="1922458"/>
          </a:xfrm>
        </p:spPr>
        <p:txBody>
          <a:bodyPr rIns="0" anchor="b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414505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Light Blue">
    <p:bg>
      <p:bgPr>
        <a:solidFill>
          <a:srgbClr val="BF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FE4E6142-CF05-D328-ECF3-9729DC5267F3}"/>
              </a:ext>
            </a:extLst>
          </p:cNvPr>
          <p:cNvSpPr/>
          <p:nvPr/>
        </p:nvSpPr>
        <p:spPr>
          <a:xfrm>
            <a:off x="2276475" y="1362075"/>
            <a:ext cx="4518025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3119718"/>
            <a:ext cx="6220206" cy="1982634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779022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720218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Light Green">
    <p:bg>
      <p:bgPr>
        <a:solidFill>
          <a:srgbClr val="E6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B9DA1E33-E406-DF02-DED6-4DB432F41308}"/>
              </a:ext>
            </a:extLst>
          </p:cNvPr>
          <p:cNvSpPr/>
          <p:nvPr/>
        </p:nvSpPr>
        <p:spPr>
          <a:xfrm>
            <a:off x="2268538" y="1362075"/>
            <a:ext cx="4427537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3048000"/>
            <a:ext cx="6220206" cy="2054352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743164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73482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Light Yellow">
    <p:bg>
      <p:bgPr>
        <a:solidFill>
          <a:srgbClr val="DA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51F7FDF2-B7A6-8017-EB9C-620D5ACDC22D}"/>
              </a:ext>
            </a:extLst>
          </p:cNvPr>
          <p:cNvSpPr/>
          <p:nvPr/>
        </p:nvSpPr>
        <p:spPr>
          <a:xfrm>
            <a:off x="2106613" y="1223963"/>
            <a:ext cx="4886325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3021106"/>
            <a:ext cx="6220206" cy="2081246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658650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6031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Light Purple">
    <p:bg>
      <p:bgPr>
        <a:solidFill>
          <a:srgbClr val="EDD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354BC3F6-BC05-69F0-7761-969ABE7C9378}"/>
              </a:ext>
            </a:extLst>
          </p:cNvPr>
          <p:cNvSpPr/>
          <p:nvPr/>
        </p:nvSpPr>
        <p:spPr>
          <a:xfrm>
            <a:off x="2259013" y="1362075"/>
            <a:ext cx="4608512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3119718"/>
            <a:ext cx="6220206" cy="1982634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accent4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787987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accent4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87610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Light Teal">
    <p:bg>
      <p:bgPr>
        <a:solidFill>
          <a:srgbClr val="FA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8">
            <a:extLst>
              <a:ext uri="{FF2B5EF4-FFF2-40B4-BE49-F238E27FC236}">
                <a16:creationId xmlns:a16="http://schemas.microsoft.com/office/drawing/2014/main" id="{61401446-1DAF-A25A-E663-CD54B71EB6B9}"/>
              </a:ext>
            </a:extLst>
          </p:cNvPr>
          <p:cNvSpPr/>
          <p:nvPr/>
        </p:nvSpPr>
        <p:spPr>
          <a:xfrm>
            <a:off x="2214563" y="1362075"/>
            <a:ext cx="4714875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612" y="3092824"/>
            <a:ext cx="6220206" cy="2009528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612" y="1224154"/>
            <a:ext cx="6220206" cy="1752128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accent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6590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and Content Blue">
    <p:bg>
      <p:bgPr>
        <a:solidFill>
          <a:srgbClr val="BF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03" y="1800000"/>
            <a:ext cx="8102204" cy="41499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051560"/>
            <a:ext cx="8102204" cy="406400"/>
          </a:xfrm>
        </p:spPr>
        <p:txBody>
          <a:bodyPr tIns="4572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64AC-A529-B7FD-D100-3E0B2C99D3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96911-ACCD-4491-A578-EBBE2D02B51D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3235B-74DA-0954-6D55-B538CF43D6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C335D-E3D0-E161-9C26-DEAC9CAEA0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C586-C7D8-4782-AB30-228B24492D3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1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Light Blue">
    <p:bg>
      <p:bgPr>
        <a:solidFill>
          <a:srgbClr val="BF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8">
            <a:extLst>
              <a:ext uri="{FF2B5EF4-FFF2-40B4-BE49-F238E27FC236}">
                <a16:creationId xmlns:a16="http://schemas.microsoft.com/office/drawing/2014/main" id="{4FB7F76C-74B5-C2A2-1612-33E7AFAD2C93}"/>
              </a:ext>
            </a:extLst>
          </p:cNvPr>
          <p:cNvSpPr/>
          <p:nvPr/>
        </p:nvSpPr>
        <p:spPr>
          <a:xfrm>
            <a:off x="4643438" y="1558925"/>
            <a:ext cx="4392612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51477" y="3245224"/>
            <a:ext cx="3805571" cy="2053724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51477" y="1224154"/>
            <a:ext cx="3805571" cy="1913493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8882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Light Yellow">
    <p:bg>
      <p:bgPr>
        <a:solidFill>
          <a:srgbClr val="FDE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8">
            <a:extLst>
              <a:ext uri="{FF2B5EF4-FFF2-40B4-BE49-F238E27FC236}">
                <a16:creationId xmlns:a16="http://schemas.microsoft.com/office/drawing/2014/main" id="{057CC8A5-1B96-A0DD-7F11-047C63A1D41E}"/>
              </a:ext>
            </a:extLst>
          </p:cNvPr>
          <p:cNvSpPr/>
          <p:nvPr/>
        </p:nvSpPr>
        <p:spPr>
          <a:xfrm>
            <a:off x="4697413" y="1558925"/>
            <a:ext cx="4357687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51477" y="3236258"/>
            <a:ext cx="3805571" cy="2062689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1477" y="1224154"/>
            <a:ext cx="3805571" cy="1940387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accent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493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Light Green">
    <p:bg>
      <p:bgPr>
        <a:solidFill>
          <a:srgbClr val="DA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8">
            <a:extLst>
              <a:ext uri="{FF2B5EF4-FFF2-40B4-BE49-F238E27FC236}">
                <a16:creationId xmlns:a16="http://schemas.microsoft.com/office/drawing/2014/main" id="{14EB1FDC-17A5-520A-139A-258051F83B5A}"/>
              </a:ext>
            </a:extLst>
          </p:cNvPr>
          <p:cNvSpPr/>
          <p:nvPr/>
        </p:nvSpPr>
        <p:spPr>
          <a:xfrm>
            <a:off x="4733925" y="1558925"/>
            <a:ext cx="4294188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51477" y="3200400"/>
            <a:ext cx="3805571" cy="2098548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1477" y="1224154"/>
            <a:ext cx="3805571" cy="1841775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1909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Light Purple">
    <p:bg>
      <p:bgPr>
        <a:solidFill>
          <a:srgbClr val="EDD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8">
            <a:extLst>
              <a:ext uri="{FF2B5EF4-FFF2-40B4-BE49-F238E27FC236}">
                <a16:creationId xmlns:a16="http://schemas.microsoft.com/office/drawing/2014/main" id="{A4679695-49E9-260E-7953-EFD088F6F25D}"/>
              </a:ext>
            </a:extLst>
          </p:cNvPr>
          <p:cNvSpPr/>
          <p:nvPr/>
        </p:nvSpPr>
        <p:spPr>
          <a:xfrm>
            <a:off x="4697413" y="1558925"/>
            <a:ext cx="4321175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51477" y="3209364"/>
            <a:ext cx="3805571" cy="2089583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accent4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1477" y="1224154"/>
            <a:ext cx="3805571" cy="1895564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accent4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36722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Divider Light Teal">
    <p:bg>
      <p:bgPr>
        <a:solidFill>
          <a:srgbClr val="FA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8">
            <a:extLst>
              <a:ext uri="{FF2B5EF4-FFF2-40B4-BE49-F238E27FC236}">
                <a16:creationId xmlns:a16="http://schemas.microsoft.com/office/drawing/2014/main" id="{1802BAC4-F66C-6E92-DA66-A8DC538FCF25}"/>
              </a:ext>
            </a:extLst>
          </p:cNvPr>
          <p:cNvSpPr/>
          <p:nvPr/>
        </p:nvSpPr>
        <p:spPr>
          <a:xfrm>
            <a:off x="4670425" y="1558925"/>
            <a:ext cx="4311650" cy="3740150"/>
          </a:xfrm>
          <a:prstGeom prst="hexagon">
            <a:avLst>
              <a:gd name="adj" fmla="val 2842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 rtlCol="0">
            <a:no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51477" y="3200400"/>
            <a:ext cx="3805571" cy="2098548"/>
          </a:xfrm>
        </p:spPr>
        <p:txBody>
          <a:bodyPr rIns="0" anchor="t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1477" y="1224154"/>
            <a:ext cx="3805571" cy="1904528"/>
          </a:xfrm>
        </p:spPr>
        <p:txBody>
          <a:bodyPr rIns="0" anchor="b">
            <a:normAutofit/>
          </a:bodyPr>
          <a:lstStyle>
            <a:lvl1pPr marL="0" indent="0" algn="ctr">
              <a:buNone/>
              <a:defRPr sz="1500">
                <a:solidFill>
                  <a:schemeClr val="accent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42794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2848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37301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44600"/>
            <a:ext cx="3810000" cy="485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44600"/>
            <a:ext cx="3810000" cy="4851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1312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1075" y="280988"/>
            <a:ext cx="6003925" cy="54927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685800" y="1244600"/>
            <a:ext cx="7772400" cy="4851400"/>
          </a:xfrm>
        </p:spPr>
        <p:txBody>
          <a:bodyPr rtlCol="0">
            <a:noAutofit/>
          </a:bodyPr>
          <a:lstStyle/>
          <a:p>
            <a:pPr lvl="0"/>
            <a:endParaRPr lang="de-AT" noProof="0"/>
          </a:p>
        </p:txBody>
      </p:sp>
    </p:spTree>
    <p:extLst>
      <p:ext uri="{BB962C8B-B14F-4D97-AF65-F5344CB8AC3E}">
        <p14:creationId xmlns:p14="http://schemas.microsoft.com/office/powerpoint/2010/main" val="3718678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>
            <a:extLst>
              <a:ext uri="{FF2B5EF4-FFF2-40B4-BE49-F238E27FC236}">
                <a16:creationId xmlns:a16="http://schemas.microsoft.com/office/drawing/2014/main" id="{39450327-9559-325D-805C-D079BC9A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662113"/>
            <a:ext cx="190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7447" y="1800001"/>
            <a:ext cx="3771519" cy="4149950"/>
          </a:xfrm>
        </p:spPr>
        <p:txBody>
          <a:bodyPr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80361" y="1800001"/>
            <a:ext cx="3842146" cy="4149950"/>
          </a:xfrm>
        </p:spPr>
        <p:txBody>
          <a:bodyPr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060DCC03-B7FD-0177-5211-C1302B4B987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8B0E8-88F5-4520-88F2-4DF5F3BF814D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8953EB7-E914-48E5-A036-53DD34F5263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0A8AC8B-FDEC-97A5-AE0E-87DD3E1079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8C26B-6EBC-4773-BA69-77BE82E5F35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0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and Two Text Blue">
    <p:bg>
      <p:bgPr>
        <a:solidFill>
          <a:srgbClr val="BF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1E104EC0-D8BB-19A6-30DD-65DE7738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662113"/>
            <a:ext cx="190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7447" y="1800001"/>
            <a:ext cx="3771519" cy="4141787"/>
          </a:xfrm>
        </p:spPr>
        <p:txBody>
          <a:bodyPr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80361" y="1800001"/>
            <a:ext cx="3842146" cy="4141787"/>
          </a:xfrm>
        </p:spPr>
        <p:txBody>
          <a:bodyPr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8482AE5-14EA-2B48-EB58-7E25176D25E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17A9A-7CF1-408C-BDD2-ACE2780D2BD2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E8AAF4D-B754-AFBE-D360-70823979B7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14982FD-235A-95BB-56F5-CEAB6408C4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D4BE1-BCE4-4B02-84CF-1560BAB1CEF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1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0302" y="1800000"/>
            <a:ext cx="3772177" cy="414995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0027" y="1800000"/>
            <a:ext cx="3842480" cy="414995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9738C38-922D-DAF3-816D-595881606F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B966A-57AA-4FC9-9BEE-21D9DBE5FFA3}" type="datetime1">
              <a:rPr lang="en-GB"/>
              <a:pPr>
                <a:defRPr/>
              </a:pPr>
              <a:t>31/10/2024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CAF3144-7FEE-AE36-F762-B9C9B1C9FB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BEDD3B-C6D9-4870-78EB-421CB579B3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4F968-7B2F-43E8-A738-7697CC1B41D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9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and Two Content Green">
    <p:bg>
      <p:bgPr>
        <a:solidFill>
          <a:srgbClr val="E6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0303" y="1800001"/>
            <a:ext cx="3754518" cy="414178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0027" y="1800001"/>
            <a:ext cx="3842480" cy="414178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10EBA-B07C-DD59-4692-58E2647987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F4BE0-23C8-47AC-97C1-E49F79EE19E4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48026-E505-B2C7-CC68-3B38E6D74E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AEAAA-D963-D75A-34CF-3228F554F4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EA177-BED6-4403-9F40-26E6FBADEA7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9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>
            <a:extLst>
              <a:ext uri="{FF2B5EF4-FFF2-40B4-BE49-F238E27FC236}">
                <a16:creationId xmlns:a16="http://schemas.microsoft.com/office/drawing/2014/main" id="{AF143723-3B28-1EE0-FE43-1F676BE76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1785938"/>
            <a:ext cx="1905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id="{C3A47E20-B21C-6BE4-2039-033A8421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1785938"/>
            <a:ext cx="1905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303" y="1800001"/>
            <a:ext cx="2370809" cy="4141787"/>
          </a:xfrm>
        </p:spPr>
        <p:txBody>
          <a:bodyPr rIns="36000"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346948" y="1800001"/>
            <a:ext cx="2415206" cy="4141787"/>
          </a:xfrm>
        </p:spPr>
        <p:txBody>
          <a:bodyPr rIns="36000"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10847" y="1800001"/>
            <a:ext cx="2415206" cy="4141787"/>
          </a:xfrm>
        </p:spPr>
        <p:txBody>
          <a:bodyPr rIns="36000"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135000" indent="-135000">
              <a:tabLst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20303" y="1051560"/>
            <a:ext cx="8102204" cy="406400"/>
          </a:xfrm>
        </p:spPr>
        <p:txBody>
          <a:bodyPr tIns="45720" bIns="0">
            <a:noAutofit/>
          </a:bodyPr>
          <a:lstStyle>
            <a:lvl1pPr>
              <a:defRPr sz="1500">
                <a:solidFill>
                  <a:schemeClr val="bg2"/>
                </a:solidFill>
              </a:defRPr>
            </a:lvl1pPr>
            <a:lvl2pPr marL="5954" indent="0">
              <a:buNone/>
              <a:tabLst/>
              <a:defRPr sz="1500"/>
            </a:lvl2pPr>
            <a:lvl3pPr marL="5954" indent="0">
              <a:buNone/>
              <a:tabLst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55DD3-32BC-49FB-B87D-FD66012491E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BB922-7A20-4ACE-9F5D-0245CA051A41}" type="datetime1">
              <a:rPr lang="en-GB"/>
              <a:pPr>
                <a:defRPr/>
              </a:pPr>
              <a:t>31/10/2024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75512-6025-B8B4-8646-70B88037A7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AFB81-3086-6D66-CF94-1302C97E2D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B9631-3F5E-4B98-9731-7CBA4DE250D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1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F98F61D-4C4B-5809-EAC4-1936437B8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0700" y="457200"/>
            <a:ext cx="81026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Title – Arial Bold 28pt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0CCC797-C3C8-E79C-5E3B-7D4C568E51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0700" y="1800225"/>
            <a:ext cx="8101013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US" alt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37B52-25E4-E93A-2414-E9B49CD40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1875" y="6237288"/>
            <a:ext cx="874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FEA38A5-6B06-4CCA-AB89-048FC348D354}" type="datetime1">
              <a:rPr lang="en-GB"/>
              <a:pPr>
                <a:defRPr/>
              </a:pPr>
              <a:t>31/10/2024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9C2C1-E2FB-01A0-8FFF-26458A535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0913" y="6237288"/>
            <a:ext cx="3621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EC2AB-023F-C20B-6C3B-F3EBDBF8E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9263" y="6237288"/>
            <a:ext cx="360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41FB922-A8FB-472F-9157-021B12BF683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1" name="Trapezium 10">
            <a:extLst>
              <a:ext uri="{FF2B5EF4-FFF2-40B4-BE49-F238E27FC236}">
                <a16:creationId xmlns:a16="http://schemas.microsoft.com/office/drawing/2014/main" id="{D1AFF6DB-4009-2D6C-D7A7-73100381B76E}"/>
              </a:ext>
            </a:extLst>
          </p:cNvPr>
          <p:cNvSpPr/>
          <p:nvPr/>
        </p:nvSpPr>
        <p:spPr>
          <a:xfrm>
            <a:off x="7642225" y="6089650"/>
            <a:ext cx="1501775" cy="768350"/>
          </a:xfrm>
          <a:custGeom>
            <a:avLst/>
            <a:gdLst>
              <a:gd name="connsiteX0" fmla="*/ 0 w 1987296"/>
              <a:gd name="connsiteY0" fmla="*/ 765175 h 765175"/>
              <a:gd name="connsiteX1" fmla="*/ 465617 w 1987296"/>
              <a:gd name="connsiteY1" fmla="*/ 0 h 765175"/>
              <a:gd name="connsiteX2" fmla="*/ 1521679 w 1987296"/>
              <a:gd name="connsiteY2" fmla="*/ 0 h 765175"/>
              <a:gd name="connsiteX3" fmla="*/ 1987296 w 1987296"/>
              <a:gd name="connsiteY3" fmla="*/ 765175 h 765175"/>
              <a:gd name="connsiteX4" fmla="*/ 0 w 1987296"/>
              <a:gd name="connsiteY4" fmla="*/ 765175 h 765175"/>
              <a:gd name="connsiteX0" fmla="*/ 0 w 2006311"/>
              <a:gd name="connsiteY0" fmla="*/ 765175 h 765175"/>
              <a:gd name="connsiteX1" fmla="*/ 465617 w 2006311"/>
              <a:gd name="connsiteY1" fmla="*/ 0 h 765175"/>
              <a:gd name="connsiteX2" fmla="*/ 2006311 w 2006311"/>
              <a:gd name="connsiteY2" fmla="*/ 0 h 765175"/>
              <a:gd name="connsiteX3" fmla="*/ 1987296 w 2006311"/>
              <a:gd name="connsiteY3" fmla="*/ 765175 h 765175"/>
              <a:gd name="connsiteX4" fmla="*/ 0 w 2006311"/>
              <a:gd name="connsiteY4" fmla="*/ 765175 h 765175"/>
              <a:gd name="connsiteX0" fmla="*/ 0 w 1997167"/>
              <a:gd name="connsiteY0" fmla="*/ 765175 h 765175"/>
              <a:gd name="connsiteX1" fmla="*/ 465617 w 1997167"/>
              <a:gd name="connsiteY1" fmla="*/ 0 h 765175"/>
              <a:gd name="connsiteX2" fmla="*/ 1997167 w 1997167"/>
              <a:gd name="connsiteY2" fmla="*/ 0 h 765175"/>
              <a:gd name="connsiteX3" fmla="*/ 1987296 w 1997167"/>
              <a:gd name="connsiteY3" fmla="*/ 765175 h 765175"/>
              <a:gd name="connsiteX4" fmla="*/ 0 w 1997167"/>
              <a:gd name="connsiteY4" fmla="*/ 765175 h 765175"/>
              <a:gd name="connsiteX0" fmla="*/ 0 w 2003171"/>
              <a:gd name="connsiteY0" fmla="*/ 765175 h 768350"/>
              <a:gd name="connsiteX1" fmla="*/ 465617 w 2003171"/>
              <a:gd name="connsiteY1" fmla="*/ 0 h 768350"/>
              <a:gd name="connsiteX2" fmla="*/ 1997167 w 2003171"/>
              <a:gd name="connsiteY2" fmla="*/ 0 h 768350"/>
              <a:gd name="connsiteX3" fmla="*/ 2003171 w 2003171"/>
              <a:gd name="connsiteY3" fmla="*/ 768350 h 768350"/>
              <a:gd name="connsiteX4" fmla="*/ 0 w 2003171"/>
              <a:gd name="connsiteY4" fmla="*/ 76517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171" h="768350">
                <a:moveTo>
                  <a:pt x="0" y="765175"/>
                </a:moveTo>
                <a:lnTo>
                  <a:pt x="465617" y="0"/>
                </a:lnTo>
                <a:lnTo>
                  <a:pt x="1997167" y="0"/>
                </a:lnTo>
                <a:cubicBezTo>
                  <a:pt x="1999168" y="256117"/>
                  <a:pt x="2001170" y="512233"/>
                  <a:pt x="2003171" y="768350"/>
                </a:cubicBezTo>
                <a:lnTo>
                  <a:pt x="0" y="7651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2"/>
              </a:solidFill>
            </a:endParaRPr>
          </a:p>
        </p:txBody>
      </p:sp>
      <p:pic>
        <p:nvPicPr>
          <p:cNvPr id="1032" name="Grafik 8" descr="Ein Bild, das Screenshot, Grafiken, Logo, Grafikdesign enthält.&#10;&#10;Automatisch generierte Beschreibung">
            <a:extLst>
              <a:ext uri="{FF2B5EF4-FFF2-40B4-BE49-F238E27FC236}">
                <a16:creationId xmlns:a16="http://schemas.microsoft.com/office/drawing/2014/main" id="{04838FDB-F5D9-C433-1F5C-DE261D6F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5" t="38531" r="30215" b="37108"/>
          <a:stretch>
            <a:fillRect/>
          </a:stretch>
        </p:blipFill>
        <p:spPr bwMode="auto">
          <a:xfrm>
            <a:off x="7961313" y="6311900"/>
            <a:ext cx="1049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ium 10">
            <a:extLst>
              <a:ext uri="{FF2B5EF4-FFF2-40B4-BE49-F238E27FC236}">
                <a16:creationId xmlns:a16="http://schemas.microsoft.com/office/drawing/2014/main" id="{EE75C76C-B52D-5BDE-0E7E-60BF31BE62B5}"/>
              </a:ext>
            </a:extLst>
          </p:cNvPr>
          <p:cNvSpPr/>
          <p:nvPr userDrawn="1"/>
        </p:nvSpPr>
        <p:spPr>
          <a:xfrm flipV="1">
            <a:off x="7642225" y="0"/>
            <a:ext cx="1501775" cy="768350"/>
          </a:xfrm>
          <a:custGeom>
            <a:avLst/>
            <a:gdLst>
              <a:gd name="connsiteX0" fmla="*/ 0 w 1987296"/>
              <a:gd name="connsiteY0" fmla="*/ 765175 h 765175"/>
              <a:gd name="connsiteX1" fmla="*/ 465617 w 1987296"/>
              <a:gd name="connsiteY1" fmla="*/ 0 h 765175"/>
              <a:gd name="connsiteX2" fmla="*/ 1521679 w 1987296"/>
              <a:gd name="connsiteY2" fmla="*/ 0 h 765175"/>
              <a:gd name="connsiteX3" fmla="*/ 1987296 w 1987296"/>
              <a:gd name="connsiteY3" fmla="*/ 765175 h 765175"/>
              <a:gd name="connsiteX4" fmla="*/ 0 w 1987296"/>
              <a:gd name="connsiteY4" fmla="*/ 765175 h 765175"/>
              <a:gd name="connsiteX0" fmla="*/ 0 w 2006311"/>
              <a:gd name="connsiteY0" fmla="*/ 765175 h 765175"/>
              <a:gd name="connsiteX1" fmla="*/ 465617 w 2006311"/>
              <a:gd name="connsiteY1" fmla="*/ 0 h 765175"/>
              <a:gd name="connsiteX2" fmla="*/ 2006311 w 2006311"/>
              <a:gd name="connsiteY2" fmla="*/ 0 h 765175"/>
              <a:gd name="connsiteX3" fmla="*/ 1987296 w 2006311"/>
              <a:gd name="connsiteY3" fmla="*/ 765175 h 765175"/>
              <a:gd name="connsiteX4" fmla="*/ 0 w 2006311"/>
              <a:gd name="connsiteY4" fmla="*/ 765175 h 765175"/>
              <a:gd name="connsiteX0" fmla="*/ 0 w 1997167"/>
              <a:gd name="connsiteY0" fmla="*/ 765175 h 765175"/>
              <a:gd name="connsiteX1" fmla="*/ 465617 w 1997167"/>
              <a:gd name="connsiteY1" fmla="*/ 0 h 765175"/>
              <a:gd name="connsiteX2" fmla="*/ 1997167 w 1997167"/>
              <a:gd name="connsiteY2" fmla="*/ 0 h 765175"/>
              <a:gd name="connsiteX3" fmla="*/ 1987296 w 1997167"/>
              <a:gd name="connsiteY3" fmla="*/ 765175 h 765175"/>
              <a:gd name="connsiteX4" fmla="*/ 0 w 1997167"/>
              <a:gd name="connsiteY4" fmla="*/ 765175 h 765175"/>
              <a:gd name="connsiteX0" fmla="*/ 0 w 2003171"/>
              <a:gd name="connsiteY0" fmla="*/ 765175 h 768350"/>
              <a:gd name="connsiteX1" fmla="*/ 465617 w 2003171"/>
              <a:gd name="connsiteY1" fmla="*/ 0 h 768350"/>
              <a:gd name="connsiteX2" fmla="*/ 1997167 w 2003171"/>
              <a:gd name="connsiteY2" fmla="*/ 0 h 768350"/>
              <a:gd name="connsiteX3" fmla="*/ 2003171 w 2003171"/>
              <a:gd name="connsiteY3" fmla="*/ 768350 h 768350"/>
              <a:gd name="connsiteX4" fmla="*/ 0 w 2003171"/>
              <a:gd name="connsiteY4" fmla="*/ 76517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171" h="768350">
                <a:moveTo>
                  <a:pt x="0" y="765175"/>
                </a:moveTo>
                <a:lnTo>
                  <a:pt x="465617" y="0"/>
                </a:lnTo>
                <a:lnTo>
                  <a:pt x="1997167" y="0"/>
                </a:lnTo>
                <a:cubicBezTo>
                  <a:pt x="1999168" y="256117"/>
                  <a:pt x="2001170" y="512233"/>
                  <a:pt x="2003171" y="768350"/>
                </a:cubicBezTo>
                <a:lnTo>
                  <a:pt x="0" y="7651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2"/>
              </a:solidFill>
            </a:endParaRPr>
          </a:p>
        </p:txBody>
      </p:sp>
      <p:pic>
        <p:nvPicPr>
          <p:cNvPr id="1034" name="Grafik 6" descr="Ein Bild, das Schrift, Grafiken, Screenshot, Text enthält.&#10;&#10;Automatisch generierte Beschreibung">
            <a:extLst>
              <a:ext uri="{FF2B5EF4-FFF2-40B4-BE49-F238E27FC236}">
                <a16:creationId xmlns:a16="http://schemas.microsoft.com/office/drawing/2014/main" id="{091DA02E-3BDB-48C7-A2B2-D4EC5A8E7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7" t="35155" r="9164" b="34888"/>
          <a:stretch>
            <a:fillRect/>
          </a:stretch>
        </p:blipFill>
        <p:spPr bwMode="auto">
          <a:xfrm>
            <a:off x="7994650" y="196850"/>
            <a:ext cx="10509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56" r:id="rId3"/>
    <p:sldLayoutId id="2147484864" r:id="rId4"/>
    <p:sldLayoutId id="2147484865" r:id="rId5"/>
    <p:sldLayoutId id="2147484866" r:id="rId6"/>
    <p:sldLayoutId id="2147484857" r:id="rId7"/>
    <p:sldLayoutId id="2147484867" r:id="rId8"/>
    <p:sldLayoutId id="2147484868" r:id="rId9"/>
    <p:sldLayoutId id="2147484869" r:id="rId10"/>
    <p:sldLayoutId id="2147484870" r:id="rId11"/>
    <p:sldLayoutId id="2147484858" r:id="rId12"/>
    <p:sldLayoutId id="2147484859" r:id="rId13"/>
    <p:sldLayoutId id="2147484871" r:id="rId14"/>
    <p:sldLayoutId id="2147484872" r:id="rId15"/>
    <p:sldLayoutId id="2147484860" r:id="rId16"/>
    <p:sldLayoutId id="2147484861" r:id="rId17"/>
    <p:sldLayoutId id="2147484873" r:id="rId18"/>
    <p:sldLayoutId id="2147484874" r:id="rId19"/>
    <p:sldLayoutId id="2147484875" r:id="rId20"/>
    <p:sldLayoutId id="2147484876" r:id="rId21"/>
    <p:sldLayoutId id="2147484877" r:id="rId22"/>
    <p:sldLayoutId id="2147484878" r:id="rId23"/>
    <p:sldLayoutId id="2147484879" r:id="rId24"/>
    <p:sldLayoutId id="2147484880" r:id="rId25"/>
    <p:sldLayoutId id="2147484881" r:id="rId26"/>
    <p:sldLayoutId id="2147484882" r:id="rId27"/>
    <p:sldLayoutId id="2147484883" r:id="rId28"/>
    <p:sldLayoutId id="2147484884" r:id="rId29"/>
    <p:sldLayoutId id="2147484885" r:id="rId30"/>
    <p:sldLayoutId id="2147484886" r:id="rId31"/>
    <p:sldLayoutId id="2147484887" r:id="rId32"/>
    <p:sldLayoutId id="2147484888" r:id="rId33"/>
    <p:sldLayoutId id="2147484889" r:id="rId34"/>
    <p:sldLayoutId id="2147484890" r:id="rId35"/>
    <p:sldLayoutId id="2147484891" r:id="rId36"/>
    <p:sldLayoutId id="2147484892" r:id="rId37"/>
    <p:sldLayoutId id="2147484893" r:id="rId38"/>
    <p:sldLayoutId id="2147484894" r:id="rId39"/>
    <p:sldLayoutId id="2147484895" r:id="rId40"/>
    <p:sldLayoutId id="2147484896" r:id="rId41"/>
    <p:sldLayoutId id="2147484897" r:id="rId42"/>
    <p:sldLayoutId id="2147484898" r:id="rId43"/>
    <p:sldLayoutId id="2147484899" r:id="rId44"/>
    <p:sldLayoutId id="2147484900" r:id="rId45"/>
    <p:sldLayoutId id="2147484901" r:id="rId46"/>
    <p:sldLayoutId id="2147484902" r:id="rId47"/>
    <p:sldLayoutId id="2147484903" r:id="rId48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defTabSz="685800" rtl="0" eaLnBrk="0" fontAlgn="base" hangingPunct="0">
        <a:spcBef>
          <a:spcPct val="0"/>
        </a:spcBef>
        <a:spcAft>
          <a:spcPts val="900"/>
        </a:spcAft>
        <a:buFont typeface="Arial" panose="020B0604020202020204" pitchFamily="34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34938" indent="-134938" algn="l" defTabSz="685800" rtl="0" eaLnBrk="0" fontAlgn="base" hangingPunct="0">
        <a:spcBef>
          <a:spcPct val="0"/>
        </a:spcBef>
        <a:spcAft>
          <a:spcPts val="9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223838" algn="l" defTabSz="685800" rtl="0" eaLnBrk="0" fontAlgn="base" hangingPunct="0">
        <a:spcBef>
          <a:spcPct val="0"/>
        </a:spcBef>
        <a:spcAft>
          <a:spcPts val="9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263525" algn="l" defTabSz="685800" rtl="0" eaLnBrk="0" fontAlgn="base" hangingPunct="0">
        <a:spcBef>
          <a:spcPct val="0"/>
        </a:spcBef>
        <a:spcAft>
          <a:spcPts val="900"/>
        </a:spcAft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63" indent="-215900" algn="l" defTabSz="685800" rtl="0" eaLnBrk="0" fontAlgn="base" hangingPunct="0">
        <a:spcBef>
          <a:spcPct val="0"/>
        </a:spcBef>
        <a:spcAft>
          <a:spcPts val="9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.bin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Bildplatzhalter 8" descr="Ein Bild, das Person, Kleidung, Menschliches Gesicht, Im Haus enthält.&#10;&#10;Automatisch generierte Beschreibung">
            <a:extLst>
              <a:ext uri="{FF2B5EF4-FFF2-40B4-BE49-F238E27FC236}">
                <a16:creationId xmlns:a16="http://schemas.microsoft.com/office/drawing/2014/main" id="{60C09DA5-54DC-17D1-6A36-0FB60329038E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7" r="32159"/>
          <a:stretch>
            <a:fillRect/>
          </a:stretch>
        </p:blipFill>
        <p:spPr/>
      </p:pic>
      <p:sp>
        <p:nvSpPr>
          <p:cNvPr id="47107" name="Rectangle 3">
            <a:extLst>
              <a:ext uri="{FF2B5EF4-FFF2-40B4-BE49-F238E27FC236}">
                <a16:creationId xmlns:a16="http://schemas.microsoft.com/office/drawing/2014/main" id="{25223DB4-142B-D15E-1842-9B762BB0B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5" y="4370388"/>
            <a:ext cx="331946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buClr>
                <a:srgbClr val="000066"/>
              </a:buClr>
            </a:pPr>
            <a:endParaRPr lang="de-DE" altLang="de-DE" sz="2000">
              <a:solidFill>
                <a:srgbClr val="898989"/>
              </a:solidFill>
            </a:endParaRPr>
          </a:p>
        </p:txBody>
      </p:sp>
      <p:sp>
        <p:nvSpPr>
          <p:cNvPr id="47108" name="Untertitel 6">
            <a:extLst>
              <a:ext uri="{FF2B5EF4-FFF2-40B4-BE49-F238E27FC236}">
                <a16:creationId xmlns:a16="http://schemas.microsoft.com/office/drawing/2014/main" id="{6A79A7A3-04E6-D38D-7492-03D4D32C9E1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930775" y="3676650"/>
            <a:ext cx="3840163" cy="9810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Aft>
                <a:spcPct val="0"/>
              </a:spcAft>
            </a:pPr>
            <a:r>
              <a:rPr lang="de-DE" altLang="de-DE" sz="2000" b="1" dirty="0"/>
              <a:t>{{House}}</a:t>
            </a:r>
            <a:br>
              <a:rPr lang="de-DE" altLang="de-DE" sz="2000" b="1" dirty="0"/>
            </a:br>
            <a:r>
              <a:rPr lang="de-DE" altLang="de-DE" sz="2000" dirty="0"/>
              <a:t>{{Date}}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</a:pPr>
            <a:endParaRPr lang="de-DE" altLang="de-DE" sz="2000" b="1" dirty="0"/>
          </a:p>
        </p:txBody>
      </p:sp>
      <p:pic>
        <p:nvPicPr>
          <p:cNvPr id="47109" name="Grafik 12" descr="Ein Bild, das Schrift, Grafiken, Screenshot, Text enthält.&#10;&#10;Automatisch generierte Beschreibung">
            <a:extLst>
              <a:ext uri="{FF2B5EF4-FFF2-40B4-BE49-F238E27FC236}">
                <a16:creationId xmlns:a16="http://schemas.microsoft.com/office/drawing/2014/main" id="{4397382D-F550-25B0-3954-7CCF45030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7" t="35155" r="9164" b="34888"/>
          <a:stretch>
            <a:fillRect/>
          </a:stretch>
        </p:blipFill>
        <p:spPr bwMode="auto">
          <a:xfrm>
            <a:off x="5391150" y="2162175"/>
            <a:ext cx="3379788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D9BDA-25A1-4BF4-B56D-2EA712D79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800225"/>
            <a:ext cx="8102600" cy="4149725"/>
          </a:xfrm>
        </p:spPr>
        <p:txBody>
          <a:bodyPr rtlCol="0"/>
          <a:lstStyle/>
          <a:p>
            <a:pPr marL="358775" lvl="1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defRPr/>
            </a:pPr>
            <a:r>
              <a:rPr lang="de-DE" sz="1800" dirty="0">
                <a:solidFill>
                  <a:srgbClr val="012069"/>
                </a:solidFill>
                <a:latin typeface="+mj-lt"/>
              </a:rPr>
              <a:t>Mehrere Parameter fließen in die Beurteilung ein</a:t>
            </a:r>
          </a:p>
          <a:p>
            <a:pPr marL="358775" lvl="1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defRPr/>
            </a:pPr>
            <a:r>
              <a:rPr lang="de-DE" sz="1800" dirty="0">
                <a:solidFill>
                  <a:srgbClr val="012069"/>
                </a:solidFill>
                <a:latin typeface="+mj-lt"/>
              </a:rPr>
              <a:t>Veränderungen im gesamten Kollektiv (&gt;65 Jahre) können beurteilt werden</a:t>
            </a:r>
          </a:p>
          <a:p>
            <a:pPr marL="358775" lvl="1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defRPr/>
            </a:pPr>
            <a:r>
              <a:rPr lang="de-DE" sz="1800" dirty="0">
                <a:solidFill>
                  <a:srgbClr val="012069"/>
                </a:solidFill>
                <a:latin typeface="+mj-lt"/>
              </a:rPr>
              <a:t>Gute Einteilung in Prävention (M1) und Therapie (M2+M3)</a:t>
            </a:r>
          </a:p>
          <a:p>
            <a:pPr marL="358775" lvl="1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defRPr/>
            </a:pPr>
            <a:r>
              <a:rPr lang="de-DE" sz="1800" dirty="0">
                <a:solidFill>
                  <a:srgbClr val="012069"/>
                </a:solidFill>
                <a:latin typeface="+mj-lt"/>
              </a:rPr>
              <a:t>Risikogruppen für </a:t>
            </a:r>
            <a:r>
              <a:rPr lang="de-DE" sz="1800" dirty="0" err="1">
                <a:solidFill>
                  <a:srgbClr val="012069"/>
                </a:solidFill>
                <a:latin typeface="+mj-lt"/>
              </a:rPr>
              <a:t>dekubitale</a:t>
            </a:r>
            <a:r>
              <a:rPr lang="de-DE" sz="1800" dirty="0">
                <a:solidFill>
                  <a:srgbClr val="012069"/>
                </a:solidFill>
                <a:latin typeface="+mj-lt"/>
              </a:rPr>
              <a:t> Geschwüre besser erfassbar</a:t>
            </a:r>
          </a:p>
          <a:p>
            <a:pPr marL="358775" lvl="1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defRPr/>
            </a:pPr>
            <a:r>
              <a:rPr lang="de-DE" sz="1800" dirty="0">
                <a:solidFill>
                  <a:srgbClr val="012069"/>
                </a:solidFill>
                <a:latin typeface="+mj-lt"/>
              </a:rPr>
              <a:t>Wissenschaftlich evaluiert und empfohlen für das Assessment</a:t>
            </a:r>
            <a:br>
              <a:rPr lang="de-DE" sz="1800" dirty="0">
                <a:solidFill>
                  <a:srgbClr val="012069"/>
                </a:solidFill>
                <a:latin typeface="+mj-lt"/>
              </a:rPr>
            </a:br>
            <a:r>
              <a:rPr lang="de-DE" sz="1800" dirty="0">
                <a:solidFill>
                  <a:srgbClr val="012069"/>
                </a:solidFill>
                <a:latin typeface="+mj-lt"/>
              </a:rPr>
              <a:t>und Screening</a:t>
            </a:r>
          </a:p>
          <a:p>
            <a:pPr marL="358775" lvl="1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defRPr/>
            </a:pPr>
            <a:endParaRPr lang="de-DE" sz="1800" dirty="0">
              <a:solidFill>
                <a:srgbClr val="012069"/>
              </a:solidFill>
              <a:latin typeface="+mj-lt"/>
            </a:endParaRPr>
          </a:p>
          <a:p>
            <a:pPr marL="358775" lvl="1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defRPr/>
            </a:pPr>
            <a:endParaRPr lang="de-DE" sz="1800" dirty="0">
              <a:solidFill>
                <a:srgbClr val="012069"/>
              </a:solidFill>
              <a:latin typeface="+mj-lt"/>
            </a:endParaRPr>
          </a:p>
          <a:p>
            <a:pPr marL="358775" indent="-358775" eaLnBrk="1" fontAlgn="auto" hangingPunct="1">
              <a:spcBef>
                <a:spcPts val="0"/>
              </a:spcBef>
              <a:defRPr/>
            </a:pPr>
            <a:endParaRPr lang="de-DE" sz="1800" dirty="0"/>
          </a:p>
        </p:txBody>
      </p:sp>
      <p:sp>
        <p:nvSpPr>
          <p:cNvPr id="61443" name="Titel 1">
            <a:extLst>
              <a:ext uri="{FF2B5EF4-FFF2-40B4-BE49-F238E27FC236}">
                <a16:creationId xmlns:a16="http://schemas.microsoft.com/office/drawing/2014/main" id="{CBC1ACDA-6F6E-B751-4B0D-4DADC9A36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>
                <a:solidFill>
                  <a:srgbClr val="012069"/>
                </a:solidFill>
                <a:ea typeface="MS PGothic" panose="020B0600070205080204" pitchFamily="34" charset="-128"/>
              </a:rPr>
              <a:t>Vorteile</a:t>
            </a:r>
            <a:r>
              <a:rPr lang="en-GB" altLang="de-DE">
                <a:solidFill>
                  <a:srgbClr val="012069"/>
                </a:solidFill>
                <a:ea typeface="MS PGothic" panose="020B0600070205080204" pitchFamily="34" charset="-128"/>
              </a:rPr>
              <a:t> des </a:t>
            </a:r>
            <a:r>
              <a:rPr lang="de-AT" altLang="de-DE">
                <a:solidFill>
                  <a:srgbClr val="012069"/>
                </a:solidFill>
              </a:rPr>
              <a:t>MNA</a:t>
            </a:r>
            <a:r>
              <a:rPr lang="de-AT" altLang="de-DE" baseline="30000">
                <a:solidFill>
                  <a:srgbClr val="012069"/>
                </a:solidFill>
              </a:rPr>
              <a:t>®</a:t>
            </a:r>
            <a:r>
              <a:rPr lang="de-AT" altLang="de-DE">
                <a:solidFill>
                  <a:srgbClr val="012069"/>
                </a:solidFill>
              </a:rPr>
              <a:t>-sf</a:t>
            </a:r>
            <a:endParaRPr lang="de-DE" altLang="de-DE">
              <a:solidFill>
                <a:srgbClr val="01206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94367B-CEAE-96C6-FA0F-12DFB3652BFE}"/>
              </a:ext>
            </a:extLst>
          </p:cNvPr>
          <p:cNvSpPr txBox="1">
            <a:spLocks noChangeArrowheads="1"/>
          </p:cNvSpPr>
          <p:nvPr/>
        </p:nvSpPr>
        <p:spPr>
          <a:xfrm>
            <a:off x="823913" y="2328863"/>
            <a:ext cx="8102600" cy="4151312"/>
          </a:xfrm>
          <a:prstGeom prst="rect">
            <a:avLst/>
          </a:prstGeom>
        </p:spPr>
        <p:txBody>
          <a:bodyPr lIns="0" t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000" indent="-135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22383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Symbol" panose="05050102010706020507" pitchFamily="18" charset="2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26352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2159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fontAlgn="auto"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defRPr/>
            </a:pPr>
            <a:endParaRPr lang="de-DE" sz="2000" dirty="0">
              <a:solidFill>
                <a:srgbClr val="012069"/>
              </a:solidFill>
              <a:latin typeface="+mj-lt"/>
            </a:endParaRPr>
          </a:p>
        </p:txBody>
      </p:sp>
      <p:pic>
        <p:nvPicPr>
          <p:cNvPr id="4" name="Grafik 3" descr="Ein Bild, das Person, Finger, Kleidung, Handgelenk enthält.&#10;&#10;Automatisch generierte Beschreibung">
            <a:extLst>
              <a:ext uri="{FF2B5EF4-FFF2-40B4-BE49-F238E27FC236}">
                <a16:creationId xmlns:a16="http://schemas.microsoft.com/office/drawing/2014/main" id="{73C8731C-358C-AE91-9ABE-BADF860C6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r="16667"/>
          <a:stretch/>
        </p:blipFill>
        <p:spPr>
          <a:xfrm>
            <a:off x="2749403" y="3941075"/>
            <a:ext cx="2641076" cy="2641076"/>
          </a:xfrm>
          <a:prstGeom prst="ellipse">
            <a:avLst/>
          </a:prstGeom>
        </p:spPr>
      </p:pic>
      <p:pic>
        <p:nvPicPr>
          <p:cNvPr id="61446" name="Grafik 6" descr="Ein Bild, das Grafiken, Symbol enthält.&#10;&#10;Automatisch generierte Beschreibung">
            <a:extLst>
              <a:ext uri="{FF2B5EF4-FFF2-40B4-BE49-F238E27FC236}">
                <a16:creationId xmlns:a16="http://schemas.microsoft.com/office/drawing/2014/main" id="{2B7E7C88-4E84-B2AB-D579-475CD76B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3941763"/>
            <a:ext cx="515938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el 1">
            <a:extLst>
              <a:ext uri="{FF2B5EF4-FFF2-40B4-BE49-F238E27FC236}">
                <a16:creationId xmlns:a16="http://schemas.microsoft.com/office/drawing/2014/main" id="{DF5DF28D-8521-3484-6001-F1C1022B6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 sz="2400">
                <a:solidFill>
                  <a:srgbClr val="012069"/>
                </a:solidFill>
                <a:cs typeface="Arial" panose="020B0604020202020204" pitchFamily="34" charset="0"/>
              </a:rPr>
              <a:t>MNA</a:t>
            </a:r>
            <a:r>
              <a:rPr lang="de-AT" altLang="de-DE" sz="2400">
                <a:solidFill>
                  <a:srgbClr val="012069"/>
                </a:solidFill>
              </a:rPr>
              <a:t>®-sf </a:t>
            </a:r>
            <a:r>
              <a:rPr lang="de-AT" altLang="de-DE" sz="2400">
                <a:solidFill>
                  <a:srgbClr val="012069"/>
                </a:solidFill>
                <a:cs typeface="Arial" panose="020B0604020202020204" pitchFamily="34" charset="0"/>
              </a:rPr>
              <a:t>- Anamnese</a:t>
            </a:r>
          </a:p>
        </p:txBody>
      </p:sp>
      <p:graphicFrame>
        <p:nvGraphicFramePr>
          <p:cNvPr id="9461" name="Group 245">
            <a:extLst>
              <a:ext uri="{FF2B5EF4-FFF2-40B4-BE49-F238E27FC236}">
                <a16:creationId xmlns:a16="http://schemas.microsoft.com/office/drawing/2014/main" id="{E38A3404-D3DA-BA5E-62E1-D01C283C96AD}"/>
              </a:ext>
            </a:extLst>
          </p:cNvPr>
          <p:cNvGraphicFramePr>
            <a:graphicFrameLocks noGrp="1"/>
          </p:cNvGraphicFramePr>
          <p:nvPr/>
        </p:nvGraphicFramePr>
        <p:xfrm>
          <a:off x="5384800" y="4737100"/>
          <a:ext cx="3505200" cy="147320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 Bold"/>
                        </a:rPr>
                        <a:t>Mobilität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bettlägrig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Mobil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verläßt das Haus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384" name="Group 168">
            <a:extLst>
              <a:ext uri="{FF2B5EF4-FFF2-40B4-BE49-F238E27FC236}">
                <a16:creationId xmlns:a16="http://schemas.microsoft.com/office/drawing/2014/main" id="{C67CD35A-5064-5A6D-5FF5-C3A770BB6BEA}"/>
              </a:ext>
            </a:extLst>
          </p:cNvPr>
          <p:cNvGraphicFramePr>
            <a:graphicFrameLocks noGrp="1"/>
          </p:cNvGraphicFramePr>
          <p:nvPr/>
        </p:nvGraphicFramePr>
        <p:xfrm>
          <a:off x="317500" y="1308100"/>
          <a:ext cx="4686300" cy="2379664"/>
        </p:xfrm>
        <a:graphic>
          <a:graphicData uri="http://schemas.openxmlformats.org/drawingml/2006/table">
            <a:tbl>
              <a:tblPr/>
              <a:tblGrid>
                <a:gridCol w="26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 Bold"/>
                        </a:rPr>
                        <a:t>Nahrungsaufnahme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schwere Abnahme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leichte Abnahme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keine Abnahme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449" name="Group 233">
            <a:extLst>
              <a:ext uri="{FF2B5EF4-FFF2-40B4-BE49-F238E27FC236}">
                <a16:creationId xmlns:a16="http://schemas.microsoft.com/office/drawing/2014/main" id="{FA2E4233-FCE9-F6E6-A3E4-ACAC3C9510CC}"/>
              </a:ext>
            </a:extLst>
          </p:cNvPr>
          <p:cNvGraphicFramePr>
            <a:graphicFrameLocks noGrp="1"/>
          </p:cNvGraphicFramePr>
          <p:nvPr/>
        </p:nvGraphicFramePr>
        <p:xfrm>
          <a:off x="5397500" y="3225800"/>
          <a:ext cx="3479800" cy="1155701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 Bold"/>
                        </a:rPr>
                        <a:t>Stress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Ja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Nein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14" name="Group 198">
            <a:extLst>
              <a:ext uri="{FF2B5EF4-FFF2-40B4-BE49-F238E27FC236}">
                <a16:creationId xmlns:a16="http://schemas.microsoft.com/office/drawing/2014/main" id="{8096DD90-081D-31D2-B66B-0547F23A490F}"/>
              </a:ext>
            </a:extLst>
          </p:cNvPr>
          <p:cNvGraphicFramePr>
            <a:graphicFrameLocks noGrp="1"/>
          </p:cNvGraphicFramePr>
          <p:nvPr/>
        </p:nvGraphicFramePr>
        <p:xfrm>
          <a:off x="5410200" y="1308100"/>
          <a:ext cx="3454400" cy="1585914"/>
        </p:xfrm>
        <a:graphic>
          <a:graphicData uri="http://schemas.openxmlformats.org/drawingml/2006/table">
            <a:tbl>
              <a:tblPr/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 Bold"/>
                        </a:rPr>
                        <a:t>Gewichtsverlust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&gt;3kg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weiß nicht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1-3kg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kein Verlust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400" name="Group 184">
            <a:extLst>
              <a:ext uri="{FF2B5EF4-FFF2-40B4-BE49-F238E27FC236}">
                <a16:creationId xmlns:a16="http://schemas.microsoft.com/office/drawing/2014/main" id="{87CBE26B-254F-E182-21E7-32E90D85DF40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4051300"/>
          <a:ext cx="4699000" cy="2157415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 Bold"/>
                        </a:rPr>
                        <a:t>Neuropsychologische Probleme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schwere Demenz und Depression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schwere Demenz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schwere Depression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leichte Demenz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keine psych. Probleme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AF2D830-677C-9A04-CC87-AF8D8CB0F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>
                <a:solidFill>
                  <a:srgbClr val="012069"/>
                </a:solidFill>
                <a:cs typeface="Arial" panose="020B0604020202020204" pitchFamily="34" charset="0"/>
              </a:rPr>
              <a:t>Dekubitus</a:t>
            </a:r>
          </a:p>
        </p:txBody>
      </p:sp>
      <p:sp>
        <p:nvSpPr>
          <p:cNvPr id="63491" name="Textplatzhalter 2">
            <a:extLst>
              <a:ext uri="{FF2B5EF4-FFF2-40B4-BE49-F238E27FC236}">
                <a16:creationId xmlns:a16="http://schemas.microsoft.com/office/drawing/2014/main" id="{A4F3D0F6-0BEA-9320-AFE5-1146099469EF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520700" y="1050925"/>
            <a:ext cx="8102600" cy="406400"/>
          </a:xfrm>
        </p:spPr>
        <p:txBody>
          <a:bodyPr/>
          <a:lstStyle/>
          <a:p>
            <a:pPr eaLnBrk="1" hangingPunct="1"/>
            <a:r>
              <a:rPr lang="de-DE" altLang="de-DE"/>
              <a:t>Eine BewohnerIn leidet an einem Dekubitus.</a:t>
            </a:r>
          </a:p>
          <a:p>
            <a:pPr eaLnBrk="1" hangingPunct="1"/>
            <a:endParaRPr lang="de-DE" altLang="de-DE"/>
          </a:p>
        </p:txBody>
      </p:sp>
      <p:graphicFrame>
        <p:nvGraphicFramePr>
          <p:cNvPr id="10985" name="Group 745">
            <a:extLst>
              <a:ext uri="{FF2B5EF4-FFF2-40B4-BE49-F238E27FC236}">
                <a16:creationId xmlns:a16="http://schemas.microsoft.com/office/drawing/2014/main" id="{E485A39D-3388-DE19-CE50-7AF1BA8379DD}"/>
              </a:ext>
            </a:extLst>
          </p:cNvPr>
          <p:cNvGraphicFramePr>
            <a:graphicFrameLocks noGrp="1"/>
          </p:cNvGraphicFramePr>
          <p:nvPr/>
        </p:nvGraphicFramePr>
        <p:xfrm>
          <a:off x="520700" y="1508125"/>
          <a:ext cx="7912101" cy="2194560"/>
        </p:xfrm>
        <a:graphic>
          <a:graphicData uri="http://schemas.openxmlformats.org/drawingml/2006/table">
            <a:tbl>
              <a:tblPr/>
              <a:tblGrid>
                <a:gridCol w="124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282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 Bold"/>
                        </a:rPr>
                        <a:t>Dekubitus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 Bold"/>
                        </a:rPr>
                        <a:t>(Seiler)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MNA-Klasse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M3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M2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M1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Kein Risiko</a:t>
                      </a: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S1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S2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S3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S4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D1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D2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D3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D4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D5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Group 745">
            <a:extLst>
              <a:ext uri="{FF2B5EF4-FFF2-40B4-BE49-F238E27FC236}">
                <a16:creationId xmlns:a16="http://schemas.microsoft.com/office/drawing/2014/main" id="{CA2C2A98-AB2A-8793-EF01-23BF3ACD3B47}"/>
              </a:ext>
            </a:extLst>
          </p:cNvPr>
          <p:cNvGraphicFramePr>
            <a:graphicFrameLocks noGrp="1"/>
          </p:cNvGraphicFramePr>
          <p:nvPr/>
        </p:nvGraphicFramePr>
        <p:xfrm>
          <a:off x="520700" y="3883025"/>
          <a:ext cx="7913688" cy="2425704"/>
        </p:xfrm>
        <a:graphic>
          <a:graphicData uri="http://schemas.openxmlformats.org/drawingml/2006/table">
            <a:tbl>
              <a:tblPr/>
              <a:tblGrid>
                <a:gridCol w="93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21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 Bold"/>
                        </a:rPr>
                        <a:t>Dekubitus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 Bold"/>
                        </a:rPr>
                        <a:t>(Seiler)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BMI-Klasse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1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R3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R2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NG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Pre-Adi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Adipositas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S1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S2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S3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S4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D1</a:t>
                      </a: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D2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D3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D4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D5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1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el 1">
            <a:extLst>
              <a:ext uri="{FF2B5EF4-FFF2-40B4-BE49-F238E27FC236}">
                <a16:creationId xmlns:a16="http://schemas.microsoft.com/office/drawing/2014/main" id="{0AE01EAE-1F39-331D-F8BC-4D499F3CD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>
                <a:solidFill>
                  <a:srgbClr val="012069"/>
                </a:solidFill>
                <a:cs typeface="Arial" panose="020B0604020202020204" pitchFamily="34" charset="0"/>
              </a:rPr>
              <a:t>Kostformen der BewohnerInnen</a:t>
            </a:r>
          </a:p>
        </p:txBody>
      </p:sp>
      <p:sp>
        <p:nvSpPr>
          <p:cNvPr id="64515" name="Textfeld 4">
            <a:extLst>
              <a:ext uri="{FF2B5EF4-FFF2-40B4-BE49-F238E27FC236}">
                <a16:creationId xmlns:a16="http://schemas.microsoft.com/office/drawing/2014/main" id="{2ED31721-1BA7-C53D-8AE8-8D34BC5CE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1457325"/>
            <a:ext cx="1841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sz="2000">
                <a:solidFill>
                  <a:srgbClr val="012069"/>
                </a:solidFill>
              </a:rPr>
              <a:t>Alle Bewohner</a:t>
            </a:r>
          </a:p>
        </p:txBody>
      </p:sp>
      <p:sp>
        <p:nvSpPr>
          <p:cNvPr id="64516" name="Textfeld 5">
            <a:extLst>
              <a:ext uri="{FF2B5EF4-FFF2-40B4-BE49-F238E27FC236}">
                <a16:creationId xmlns:a16="http://schemas.microsoft.com/office/drawing/2014/main" id="{B35FCEA5-0545-5F1C-3710-003F6563C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457325"/>
            <a:ext cx="2012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sz="2000">
                <a:solidFill>
                  <a:srgbClr val="012069"/>
                </a:solidFill>
              </a:rPr>
              <a:t>Risikobewohner</a:t>
            </a:r>
          </a:p>
        </p:txBody>
      </p:sp>
      <p:sp>
        <p:nvSpPr>
          <p:cNvPr id="64517" name="Textfeld 7">
            <a:extLst>
              <a:ext uri="{FF2B5EF4-FFF2-40B4-BE49-F238E27FC236}">
                <a16:creationId xmlns:a16="http://schemas.microsoft.com/office/drawing/2014/main" id="{9DFF3DEA-FAC8-2C2B-B23D-C8EDA6BCE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3" y="6154738"/>
            <a:ext cx="8726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AT" altLang="de-DE" sz="1200" b="1">
                <a:solidFill>
                  <a:srgbClr val="012069"/>
                </a:solidFill>
              </a:rPr>
              <a:t>NK: Normalkost, BK: Breikost, TN: Trinknahrung, PEG: enterale Nahrung, PE: parenterale Ernährung</a:t>
            </a:r>
          </a:p>
        </p:txBody>
      </p:sp>
      <p:graphicFrame>
        <p:nvGraphicFramePr>
          <p:cNvPr id="11366" name="Group 102">
            <a:extLst>
              <a:ext uri="{FF2B5EF4-FFF2-40B4-BE49-F238E27FC236}">
                <a16:creationId xmlns:a16="http://schemas.microsoft.com/office/drawing/2014/main" id="{BBF6C909-C486-3F55-2969-21DB25C5425E}"/>
              </a:ext>
            </a:extLst>
          </p:cNvPr>
          <p:cNvGraphicFramePr>
            <a:graphicFrameLocks noGrp="1"/>
          </p:cNvGraphicFramePr>
          <p:nvPr/>
        </p:nvGraphicFramePr>
        <p:xfrm>
          <a:off x="520700" y="1901825"/>
          <a:ext cx="7137400" cy="2306640"/>
        </p:xfrm>
        <a:graphic>
          <a:graphicData uri="http://schemas.openxmlformats.org/drawingml/2006/table">
            <a:tbl>
              <a:tblPr/>
              <a:tblGrid>
                <a:gridCol w="1427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7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 Bold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KF1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KF2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....</a:t>
                      </a: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Fehlend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 Bold"/>
                        </a:rPr>
                        <a:t>Total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el 1">
            <a:extLst>
              <a:ext uri="{FF2B5EF4-FFF2-40B4-BE49-F238E27FC236}">
                <a16:creationId xmlns:a16="http://schemas.microsoft.com/office/drawing/2014/main" id="{32D64250-93E0-9198-DB7B-28A45D995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>
                <a:solidFill>
                  <a:srgbClr val="012069"/>
                </a:solidFill>
                <a:cs typeface="Arial" panose="020B0604020202020204" pitchFamily="34" charset="0"/>
              </a:rPr>
              <a:t>Nahrungsaufnahme der Bewohner</a:t>
            </a:r>
          </a:p>
        </p:txBody>
      </p:sp>
      <p:sp>
        <p:nvSpPr>
          <p:cNvPr id="65539" name="Textfeld 57">
            <a:extLst>
              <a:ext uri="{FF2B5EF4-FFF2-40B4-BE49-F238E27FC236}">
                <a16:creationId xmlns:a16="http://schemas.microsoft.com/office/drawing/2014/main" id="{038957B0-4967-48DD-0A66-A672B8772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04988"/>
            <a:ext cx="1301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b="1">
                <a:solidFill>
                  <a:srgbClr val="012069"/>
                </a:solidFill>
              </a:rPr>
              <a:t>Frühstück</a:t>
            </a:r>
          </a:p>
        </p:txBody>
      </p:sp>
      <p:sp>
        <p:nvSpPr>
          <p:cNvPr id="65540" name="Textfeld 59">
            <a:extLst>
              <a:ext uri="{FF2B5EF4-FFF2-40B4-BE49-F238E27FC236}">
                <a16:creationId xmlns:a16="http://schemas.microsoft.com/office/drawing/2014/main" id="{1EE84D3E-549B-A6B8-950B-C2697DAAE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3570288"/>
            <a:ext cx="1517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b="1">
                <a:solidFill>
                  <a:srgbClr val="012069"/>
                </a:solidFill>
              </a:rPr>
              <a:t>Mittagessen</a:t>
            </a:r>
          </a:p>
        </p:txBody>
      </p:sp>
      <p:sp>
        <p:nvSpPr>
          <p:cNvPr id="65541" name="Textfeld 61">
            <a:extLst>
              <a:ext uri="{FF2B5EF4-FFF2-40B4-BE49-F238E27FC236}">
                <a16:creationId xmlns:a16="http://schemas.microsoft.com/office/drawing/2014/main" id="{0435C723-68EB-D974-1EA8-8149CDB34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5449888"/>
            <a:ext cx="155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b="1">
                <a:solidFill>
                  <a:srgbClr val="012069"/>
                </a:solidFill>
              </a:rPr>
              <a:t>Abendessen</a:t>
            </a:r>
          </a:p>
        </p:txBody>
      </p:sp>
      <p:graphicFrame>
        <p:nvGraphicFramePr>
          <p:cNvPr id="12328" name="Group 40">
            <a:extLst>
              <a:ext uri="{FF2B5EF4-FFF2-40B4-BE49-F238E27FC236}">
                <a16:creationId xmlns:a16="http://schemas.microsoft.com/office/drawing/2014/main" id="{E72A470B-EFBD-F966-80F0-8C4250482118}"/>
              </a:ext>
            </a:extLst>
          </p:cNvPr>
          <p:cNvGraphicFramePr>
            <a:graphicFrameLocks noGrp="1"/>
          </p:cNvGraphicFramePr>
          <p:nvPr/>
        </p:nvGraphicFramePr>
        <p:xfrm>
          <a:off x="6832600" y="1306513"/>
          <a:ext cx="1955800" cy="854075"/>
        </p:xfrm>
        <a:graphic>
          <a:graphicData uri="http://schemas.openxmlformats.org/drawingml/2006/table">
            <a:tbl>
              <a:tblPr/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Alle BW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R-BW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gültig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Enteral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Fehlend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564" name="Text Box 134">
            <a:extLst>
              <a:ext uri="{FF2B5EF4-FFF2-40B4-BE49-F238E27FC236}">
                <a16:creationId xmlns:a16="http://schemas.microsoft.com/office/drawing/2014/main" id="{0EC80F6F-78DF-BDD3-F384-CF23A68905B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639888" y="1925638"/>
            <a:ext cx="1076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1000">
                <a:solidFill>
                  <a:srgbClr val="092D46"/>
                </a:solidFill>
              </a:rPr>
              <a:t>Prozent der BW</a:t>
            </a:r>
          </a:p>
        </p:txBody>
      </p:sp>
      <p:sp>
        <p:nvSpPr>
          <p:cNvPr id="65565" name="Text Box 134">
            <a:extLst>
              <a:ext uri="{FF2B5EF4-FFF2-40B4-BE49-F238E27FC236}">
                <a16:creationId xmlns:a16="http://schemas.microsoft.com/office/drawing/2014/main" id="{7204F603-6C2F-36B3-90E2-2ED6D69096B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665288" y="5570538"/>
            <a:ext cx="1076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1000">
                <a:solidFill>
                  <a:srgbClr val="092D46"/>
                </a:solidFill>
              </a:rPr>
              <a:t>Prozent der BW</a:t>
            </a:r>
          </a:p>
        </p:txBody>
      </p:sp>
      <p:sp>
        <p:nvSpPr>
          <p:cNvPr id="65566" name="Text Box 134">
            <a:extLst>
              <a:ext uri="{FF2B5EF4-FFF2-40B4-BE49-F238E27FC236}">
                <a16:creationId xmlns:a16="http://schemas.microsoft.com/office/drawing/2014/main" id="{0641B94D-61C2-2C24-DC7D-1A973EC9AEB2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665288" y="3690938"/>
            <a:ext cx="1076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1000">
                <a:solidFill>
                  <a:srgbClr val="092D46"/>
                </a:solidFill>
              </a:rPr>
              <a:t>Prozent der BW</a:t>
            </a:r>
          </a:p>
        </p:txBody>
      </p:sp>
      <p:grpSp>
        <p:nvGrpSpPr>
          <p:cNvPr id="65567" name="Group 127">
            <a:extLst>
              <a:ext uri="{FF2B5EF4-FFF2-40B4-BE49-F238E27FC236}">
                <a16:creationId xmlns:a16="http://schemas.microsoft.com/office/drawing/2014/main" id="{1B804387-980D-0A52-94CF-9E2E205A278F}"/>
              </a:ext>
            </a:extLst>
          </p:cNvPr>
          <p:cNvGrpSpPr>
            <a:grpSpLocks/>
          </p:cNvGrpSpPr>
          <p:nvPr/>
        </p:nvGrpSpPr>
        <p:grpSpPr bwMode="auto">
          <a:xfrm>
            <a:off x="7062788" y="5757863"/>
            <a:ext cx="1295400" cy="736600"/>
            <a:chOff x="3948" y="1564"/>
            <a:chExt cx="732" cy="382"/>
          </a:xfrm>
        </p:grpSpPr>
        <p:sp>
          <p:nvSpPr>
            <p:cNvPr id="65571" name="Rectangle 128">
              <a:extLst>
                <a:ext uri="{FF2B5EF4-FFF2-40B4-BE49-F238E27FC236}">
                  <a16:creationId xmlns:a16="http://schemas.microsoft.com/office/drawing/2014/main" id="{1032C003-3651-BFD1-0D49-C5D650A26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1564"/>
              <a:ext cx="104" cy="192"/>
            </a:xfrm>
            <a:prstGeom prst="rect">
              <a:avLst/>
            </a:prstGeom>
            <a:solidFill>
              <a:srgbClr val="092D46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de-AT" altLang="de-DE">
                <a:solidFill>
                  <a:srgbClr val="092D46"/>
                </a:solidFill>
              </a:endParaRPr>
            </a:p>
          </p:txBody>
        </p:sp>
        <p:sp>
          <p:nvSpPr>
            <p:cNvPr id="65572" name="Rectangle 129">
              <a:extLst>
                <a:ext uri="{FF2B5EF4-FFF2-40B4-BE49-F238E27FC236}">
                  <a16:creationId xmlns:a16="http://schemas.microsoft.com/office/drawing/2014/main" id="{6998B771-DE5C-E0B2-5E5E-EA9B5440A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1754"/>
              <a:ext cx="104" cy="192"/>
            </a:xfrm>
            <a:prstGeom prst="rect">
              <a:avLst/>
            </a:prstGeom>
            <a:solidFill>
              <a:srgbClr val="F6FDA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de-AT" altLang="de-DE">
                <a:solidFill>
                  <a:srgbClr val="092D46"/>
                </a:solidFill>
              </a:endParaRPr>
            </a:p>
          </p:txBody>
        </p:sp>
        <p:sp>
          <p:nvSpPr>
            <p:cNvPr id="65573" name="Text Box 130">
              <a:extLst>
                <a:ext uri="{FF2B5EF4-FFF2-40B4-BE49-F238E27FC236}">
                  <a16:creationId xmlns:a16="http://schemas.microsoft.com/office/drawing/2014/main" id="{1CC45E22-5239-98FD-26E7-63CA6ACE4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1581"/>
              <a:ext cx="569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12069"/>
                  </a:solidFill>
                </a:rPr>
                <a:t>Alle Bewohner</a:t>
              </a:r>
            </a:p>
          </p:txBody>
        </p:sp>
        <p:sp>
          <p:nvSpPr>
            <p:cNvPr id="65574" name="Text Box 131">
              <a:extLst>
                <a:ext uri="{FF2B5EF4-FFF2-40B4-BE49-F238E27FC236}">
                  <a16:creationId xmlns:a16="http://schemas.microsoft.com/office/drawing/2014/main" id="{DE4E5DEC-9FC2-730C-7B3D-CF8A4DE390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2" y="1777"/>
              <a:ext cx="61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12069"/>
                  </a:solidFill>
                </a:rPr>
                <a:t>Risikobewohner</a:t>
              </a:r>
            </a:p>
          </p:txBody>
        </p:sp>
      </p:grpSp>
      <p:graphicFrame>
        <p:nvGraphicFramePr>
          <p:cNvPr id="65568" name="Object 41">
            <a:extLst>
              <a:ext uri="{FF2B5EF4-FFF2-40B4-BE49-F238E27FC236}">
                <a16:creationId xmlns:a16="http://schemas.microsoft.com/office/drawing/2014/main" id="{2C56463A-EB1F-0967-782E-F17D85B4B5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500" y="1116013"/>
          <a:ext cx="4229100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5334000" imgH="3571775" progId="MSGraph.Chart.8">
                  <p:embed followColorScheme="full"/>
                </p:oleObj>
              </mc:Choice>
              <mc:Fallback>
                <p:oleObj name="Diagramm" r:id="rId2" imgW="5334000" imgH="3571775" progId="MSGraph.Chart.8">
                  <p:embed followColorScheme="full"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1116013"/>
                        <a:ext cx="4229100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69" name="Object 44">
            <a:extLst>
              <a:ext uri="{FF2B5EF4-FFF2-40B4-BE49-F238E27FC236}">
                <a16:creationId xmlns:a16="http://schemas.microsoft.com/office/drawing/2014/main" id="{7390AA9B-BD0C-9093-6361-EDC188597C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500" y="2957513"/>
          <a:ext cx="4229100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5334000" imgH="3571775" progId="MSGraph.Chart.8">
                  <p:embed followColorScheme="full"/>
                </p:oleObj>
              </mc:Choice>
              <mc:Fallback>
                <p:oleObj name="Diagramm" r:id="rId4" imgW="5334000" imgH="3571775" progId="MSGraph.Chart.8">
                  <p:embed followColorScheme="full"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2957513"/>
                        <a:ext cx="4229100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70" name="Object 45">
            <a:extLst>
              <a:ext uri="{FF2B5EF4-FFF2-40B4-BE49-F238E27FC236}">
                <a16:creationId xmlns:a16="http://schemas.microsoft.com/office/drawing/2014/main" id="{1AAFC2F6-C17C-46B1-855E-A090D635D1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500" y="4811713"/>
          <a:ext cx="4229100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6" imgW="5334000" imgH="3571775" progId="MSGraph.Chart.8">
                  <p:embed followColorScheme="full"/>
                </p:oleObj>
              </mc:Choice>
              <mc:Fallback>
                <p:oleObj name="Diagramm" r:id="rId6" imgW="5334000" imgH="3571775" progId="MSGraph.Chart.8">
                  <p:embed followColorScheme="full"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4811713"/>
                        <a:ext cx="4229100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feld 4">
            <a:extLst>
              <a:ext uri="{FF2B5EF4-FFF2-40B4-BE49-F238E27FC236}">
                <a16:creationId xmlns:a16="http://schemas.microsoft.com/office/drawing/2014/main" id="{90E6D777-7BA9-D5C5-F37E-FB2CC4226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3668713"/>
            <a:ext cx="1289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b="1">
                <a:solidFill>
                  <a:srgbClr val="012069"/>
                </a:solidFill>
              </a:rPr>
              <a:t>Jause 2</a:t>
            </a:r>
          </a:p>
        </p:txBody>
      </p:sp>
      <p:sp>
        <p:nvSpPr>
          <p:cNvPr id="66563" name="Textfeld 5">
            <a:extLst>
              <a:ext uri="{FF2B5EF4-FFF2-40B4-BE49-F238E27FC236}">
                <a16:creationId xmlns:a16="http://schemas.microsoft.com/office/drawing/2014/main" id="{8DC3DF06-F2A4-8290-3822-AC176681A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2062163"/>
            <a:ext cx="1030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AT" altLang="de-DE" b="1">
                <a:solidFill>
                  <a:srgbClr val="012069"/>
                </a:solidFill>
              </a:rPr>
              <a:t>Jause 1</a:t>
            </a:r>
          </a:p>
        </p:txBody>
      </p:sp>
      <p:sp>
        <p:nvSpPr>
          <p:cNvPr id="66564" name="Titel 1">
            <a:extLst>
              <a:ext uri="{FF2B5EF4-FFF2-40B4-BE49-F238E27FC236}">
                <a16:creationId xmlns:a16="http://schemas.microsoft.com/office/drawing/2014/main" id="{FACFB1E2-7C86-AA99-EE2C-4ED80043C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>
                <a:solidFill>
                  <a:srgbClr val="012069"/>
                </a:solidFill>
                <a:cs typeface="Arial" panose="020B0604020202020204" pitchFamily="34" charset="0"/>
              </a:rPr>
              <a:t>Nahrungsaufnahme der Bewohner</a:t>
            </a:r>
          </a:p>
        </p:txBody>
      </p:sp>
      <p:sp>
        <p:nvSpPr>
          <p:cNvPr id="66565" name="Text Box 134">
            <a:extLst>
              <a:ext uri="{FF2B5EF4-FFF2-40B4-BE49-F238E27FC236}">
                <a16:creationId xmlns:a16="http://schemas.microsoft.com/office/drawing/2014/main" id="{425EE6A9-A3C5-D689-15C2-0D85FF2FB91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793875" y="3779838"/>
            <a:ext cx="1076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1000">
                <a:solidFill>
                  <a:srgbClr val="092D46"/>
                </a:solidFill>
              </a:rPr>
              <a:t>Prozent der BW</a:t>
            </a:r>
          </a:p>
        </p:txBody>
      </p:sp>
      <p:sp>
        <p:nvSpPr>
          <p:cNvPr id="66566" name="Text Box 134">
            <a:extLst>
              <a:ext uri="{FF2B5EF4-FFF2-40B4-BE49-F238E27FC236}">
                <a16:creationId xmlns:a16="http://schemas.microsoft.com/office/drawing/2014/main" id="{92E03D95-C965-33F7-4316-F3D6B4B9EF7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768475" y="2179638"/>
            <a:ext cx="1076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1000">
                <a:solidFill>
                  <a:srgbClr val="092D46"/>
                </a:solidFill>
              </a:rPr>
              <a:t>Prozent der BW</a:t>
            </a:r>
          </a:p>
        </p:txBody>
      </p:sp>
      <p:graphicFrame>
        <p:nvGraphicFramePr>
          <p:cNvPr id="13349" name="Group 37">
            <a:extLst>
              <a:ext uri="{FF2B5EF4-FFF2-40B4-BE49-F238E27FC236}">
                <a16:creationId xmlns:a16="http://schemas.microsoft.com/office/drawing/2014/main" id="{131CEFE0-3894-E99D-275C-E516ED5E290B}"/>
              </a:ext>
            </a:extLst>
          </p:cNvPr>
          <p:cNvGraphicFramePr>
            <a:graphicFrameLocks noGrp="1"/>
          </p:cNvGraphicFramePr>
          <p:nvPr/>
        </p:nvGraphicFramePr>
        <p:xfrm>
          <a:off x="6832600" y="1306513"/>
          <a:ext cx="1955800" cy="854075"/>
        </p:xfrm>
        <a:graphic>
          <a:graphicData uri="http://schemas.openxmlformats.org/drawingml/2006/table">
            <a:tbl>
              <a:tblPr/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Alle BW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R-BW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gültig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Enteral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Fehlend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6589" name="Object 38">
            <a:extLst>
              <a:ext uri="{FF2B5EF4-FFF2-40B4-BE49-F238E27FC236}">
                <a16:creationId xmlns:a16="http://schemas.microsoft.com/office/drawing/2014/main" id="{668E265D-1B8D-DCCA-16BA-E9402C4C38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5688" y="1116013"/>
          <a:ext cx="4405312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5334000" imgH="3581453" progId="MSGraph.Chart.8">
                  <p:embed followColorScheme="full"/>
                </p:oleObj>
              </mc:Choice>
              <mc:Fallback>
                <p:oleObj name="Diagramm" r:id="rId2" imgW="5334000" imgH="3581453" progId="MSGraph.Chart.8">
                  <p:embed followColorScheme="full"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1116013"/>
                        <a:ext cx="4405312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90" name="Object 39">
            <a:extLst>
              <a:ext uri="{FF2B5EF4-FFF2-40B4-BE49-F238E27FC236}">
                <a16:creationId xmlns:a16="http://schemas.microsoft.com/office/drawing/2014/main" id="{435C2543-05FB-F56B-0BC9-4E91C829D6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5688" y="2906713"/>
          <a:ext cx="4405312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5334000" imgH="3581453" progId="MSGraph.Chart.8">
                  <p:embed followColorScheme="full"/>
                </p:oleObj>
              </mc:Choice>
              <mc:Fallback>
                <p:oleObj name="Diagramm" r:id="rId4" imgW="5334000" imgH="3581453" progId="MSGraph.Chart.8">
                  <p:embed followColorScheme="full"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2906713"/>
                        <a:ext cx="4405312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91" name="Textfeld 4">
            <a:extLst>
              <a:ext uri="{FF2B5EF4-FFF2-40B4-BE49-F238E27FC236}">
                <a16:creationId xmlns:a16="http://schemas.microsoft.com/office/drawing/2014/main" id="{73DC060D-0D6F-FDD8-E664-6D6CB23C2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5457825"/>
            <a:ext cx="160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b="1">
                <a:solidFill>
                  <a:srgbClr val="012069"/>
                </a:solidFill>
              </a:rPr>
              <a:t>Sp</a:t>
            </a:r>
            <a:r>
              <a:rPr lang="de-DE" altLang="de-DE" b="1">
                <a:solidFill>
                  <a:srgbClr val="012069"/>
                </a:solidFill>
              </a:rPr>
              <a:t>ätmahlzeit</a:t>
            </a:r>
            <a:endParaRPr lang="de-AT" altLang="de-DE" b="1">
              <a:solidFill>
                <a:srgbClr val="012069"/>
              </a:solidFill>
            </a:endParaRPr>
          </a:p>
        </p:txBody>
      </p:sp>
      <p:sp>
        <p:nvSpPr>
          <p:cNvPr id="66592" name="Text Box 134">
            <a:extLst>
              <a:ext uri="{FF2B5EF4-FFF2-40B4-BE49-F238E27FC236}">
                <a16:creationId xmlns:a16="http://schemas.microsoft.com/office/drawing/2014/main" id="{8032DA97-6635-8D61-B1B2-B9A349F4814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793875" y="5608638"/>
            <a:ext cx="1076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1000">
                <a:solidFill>
                  <a:srgbClr val="092D46"/>
                </a:solidFill>
              </a:rPr>
              <a:t>Prozent der BW</a:t>
            </a:r>
          </a:p>
        </p:txBody>
      </p:sp>
      <p:graphicFrame>
        <p:nvGraphicFramePr>
          <p:cNvPr id="66593" name="Object 42">
            <a:extLst>
              <a:ext uri="{FF2B5EF4-FFF2-40B4-BE49-F238E27FC236}">
                <a16:creationId xmlns:a16="http://schemas.microsoft.com/office/drawing/2014/main" id="{C551DFC3-85A5-ACF3-F9D9-D7521D1B23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5688" y="4735513"/>
          <a:ext cx="4405312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6" imgW="5334000" imgH="3581453" progId="MSGraph.Chart.8">
                  <p:embed followColorScheme="full"/>
                </p:oleObj>
              </mc:Choice>
              <mc:Fallback>
                <p:oleObj name="Diagramm" r:id="rId6" imgW="5334000" imgH="3581453" progId="MSGraph.Chart.8">
                  <p:embed followColorScheme="full"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4735513"/>
                        <a:ext cx="4405312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94" name="Group 127">
            <a:extLst>
              <a:ext uri="{FF2B5EF4-FFF2-40B4-BE49-F238E27FC236}">
                <a16:creationId xmlns:a16="http://schemas.microsoft.com/office/drawing/2014/main" id="{35B7EB56-C705-EF0F-E677-4EEFC68452C0}"/>
              </a:ext>
            </a:extLst>
          </p:cNvPr>
          <p:cNvGrpSpPr>
            <a:grpSpLocks/>
          </p:cNvGrpSpPr>
          <p:nvPr/>
        </p:nvGrpSpPr>
        <p:grpSpPr bwMode="auto">
          <a:xfrm>
            <a:off x="7037388" y="5681663"/>
            <a:ext cx="1295400" cy="736600"/>
            <a:chOff x="3948" y="1564"/>
            <a:chExt cx="732" cy="382"/>
          </a:xfrm>
        </p:grpSpPr>
        <p:sp>
          <p:nvSpPr>
            <p:cNvPr id="66595" name="Rectangle 128">
              <a:extLst>
                <a:ext uri="{FF2B5EF4-FFF2-40B4-BE49-F238E27FC236}">
                  <a16:creationId xmlns:a16="http://schemas.microsoft.com/office/drawing/2014/main" id="{DE695E98-213D-B0C0-522E-030776B67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1564"/>
              <a:ext cx="104" cy="192"/>
            </a:xfrm>
            <a:prstGeom prst="rect">
              <a:avLst/>
            </a:prstGeom>
            <a:solidFill>
              <a:srgbClr val="092D46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de-AT" altLang="de-DE">
                <a:solidFill>
                  <a:srgbClr val="092D46"/>
                </a:solidFill>
              </a:endParaRPr>
            </a:p>
          </p:txBody>
        </p:sp>
        <p:sp>
          <p:nvSpPr>
            <p:cNvPr id="66596" name="Rectangle 129">
              <a:extLst>
                <a:ext uri="{FF2B5EF4-FFF2-40B4-BE49-F238E27FC236}">
                  <a16:creationId xmlns:a16="http://schemas.microsoft.com/office/drawing/2014/main" id="{ED7D5D04-4027-8F6C-F619-5B1EDA79E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1754"/>
              <a:ext cx="104" cy="192"/>
            </a:xfrm>
            <a:prstGeom prst="rect">
              <a:avLst/>
            </a:prstGeom>
            <a:solidFill>
              <a:srgbClr val="F6FDA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de-AT" altLang="de-DE">
                <a:solidFill>
                  <a:srgbClr val="092D46"/>
                </a:solidFill>
              </a:endParaRPr>
            </a:p>
          </p:txBody>
        </p:sp>
        <p:sp>
          <p:nvSpPr>
            <p:cNvPr id="66597" name="Text Box 130">
              <a:extLst>
                <a:ext uri="{FF2B5EF4-FFF2-40B4-BE49-F238E27FC236}">
                  <a16:creationId xmlns:a16="http://schemas.microsoft.com/office/drawing/2014/main" id="{9D4CEB58-C567-73D8-E44F-DDFDFAB61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1581"/>
              <a:ext cx="569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12069"/>
                  </a:solidFill>
                </a:rPr>
                <a:t>Alle Bewohner</a:t>
              </a:r>
            </a:p>
          </p:txBody>
        </p:sp>
        <p:sp>
          <p:nvSpPr>
            <p:cNvPr id="66598" name="Text Box 131">
              <a:extLst>
                <a:ext uri="{FF2B5EF4-FFF2-40B4-BE49-F238E27FC236}">
                  <a16:creationId xmlns:a16="http://schemas.microsoft.com/office/drawing/2014/main" id="{071BAE5F-B21E-6DB0-080C-7152A0758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2" y="1777"/>
              <a:ext cx="61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12069"/>
                  </a:solidFill>
                </a:rPr>
                <a:t>Risikobewohner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el 1">
            <a:extLst>
              <a:ext uri="{FF2B5EF4-FFF2-40B4-BE49-F238E27FC236}">
                <a16:creationId xmlns:a16="http://schemas.microsoft.com/office/drawing/2014/main" id="{969D8F9C-0C5D-ABEE-49DE-DF4DA556C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>
                <a:solidFill>
                  <a:srgbClr val="012069"/>
                </a:solidFill>
                <a:cs typeface="Arial" panose="020B0604020202020204" pitchFamily="34" charset="0"/>
              </a:rPr>
              <a:t>Flüssigkeitsaufnahme der Bewohner</a:t>
            </a:r>
          </a:p>
        </p:txBody>
      </p:sp>
      <p:sp>
        <p:nvSpPr>
          <p:cNvPr id="67587" name="Text Box 134">
            <a:extLst>
              <a:ext uri="{FF2B5EF4-FFF2-40B4-BE49-F238E27FC236}">
                <a16:creationId xmlns:a16="http://schemas.microsoft.com/office/drawing/2014/main" id="{6192123D-6720-8D40-6275-3FF90C86B6C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665288" y="3665538"/>
            <a:ext cx="1076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DE" altLang="de-DE" sz="1000">
                <a:solidFill>
                  <a:srgbClr val="092D46"/>
                </a:solidFill>
              </a:rPr>
              <a:t>Prozent der BW</a:t>
            </a:r>
          </a:p>
        </p:txBody>
      </p:sp>
      <p:graphicFrame>
        <p:nvGraphicFramePr>
          <p:cNvPr id="14369" name="Group 33">
            <a:extLst>
              <a:ext uri="{FF2B5EF4-FFF2-40B4-BE49-F238E27FC236}">
                <a16:creationId xmlns:a16="http://schemas.microsoft.com/office/drawing/2014/main" id="{E6B533D1-97D1-BFFB-1622-263E070EEC39}"/>
              </a:ext>
            </a:extLst>
          </p:cNvPr>
          <p:cNvGraphicFramePr>
            <a:graphicFrameLocks noGrp="1"/>
          </p:cNvGraphicFramePr>
          <p:nvPr/>
        </p:nvGraphicFramePr>
        <p:xfrm>
          <a:off x="6692900" y="2136775"/>
          <a:ext cx="1955800" cy="854075"/>
        </p:xfrm>
        <a:graphic>
          <a:graphicData uri="http://schemas.openxmlformats.org/drawingml/2006/table">
            <a:tbl>
              <a:tblPr/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Alle BW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R-BW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gültig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Enteral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de-DE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Fehlend</a:t>
                      </a: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Tx/>
                        <a:buNone/>
                        <a:tabLst/>
                      </a:pPr>
                      <a:endParaRPr kumimoji="0" lang="de-DE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92D4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610" name="Object 34">
            <a:extLst>
              <a:ext uri="{FF2B5EF4-FFF2-40B4-BE49-F238E27FC236}">
                <a16:creationId xmlns:a16="http://schemas.microsoft.com/office/drawing/2014/main" id="{267C56D8-F714-DA34-AB5A-C22EC09A51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500" y="2563813"/>
          <a:ext cx="4229100" cy="245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5334000" imgH="3571775" progId="MSGraph.Chart.8">
                  <p:embed followColorScheme="full"/>
                </p:oleObj>
              </mc:Choice>
              <mc:Fallback>
                <p:oleObj name="Diagramm" r:id="rId2" imgW="5334000" imgH="3571775" progId="MSGraph.Chart.8">
                  <p:embed followColorScheme="full"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2563813"/>
                        <a:ext cx="4229100" cy="245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611" name="Group 127">
            <a:extLst>
              <a:ext uri="{FF2B5EF4-FFF2-40B4-BE49-F238E27FC236}">
                <a16:creationId xmlns:a16="http://schemas.microsoft.com/office/drawing/2014/main" id="{99624559-4D57-CF40-2D63-08CDA4B22FF5}"/>
              </a:ext>
            </a:extLst>
          </p:cNvPr>
          <p:cNvGrpSpPr>
            <a:grpSpLocks/>
          </p:cNvGrpSpPr>
          <p:nvPr/>
        </p:nvGrpSpPr>
        <p:grpSpPr bwMode="auto">
          <a:xfrm>
            <a:off x="6921500" y="3960813"/>
            <a:ext cx="1295400" cy="736600"/>
            <a:chOff x="3948" y="1564"/>
            <a:chExt cx="732" cy="382"/>
          </a:xfrm>
        </p:grpSpPr>
        <p:sp>
          <p:nvSpPr>
            <p:cNvPr id="67612" name="Rectangle 128">
              <a:extLst>
                <a:ext uri="{FF2B5EF4-FFF2-40B4-BE49-F238E27FC236}">
                  <a16:creationId xmlns:a16="http://schemas.microsoft.com/office/drawing/2014/main" id="{4FF3CB9A-9592-B79D-CC46-43506152D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1564"/>
              <a:ext cx="104" cy="192"/>
            </a:xfrm>
            <a:prstGeom prst="rect">
              <a:avLst/>
            </a:prstGeom>
            <a:solidFill>
              <a:srgbClr val="092D46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de-AT" altLang="de-DE">
                <a:solidFill>
                  <a:srgbClr val="092D46"/>
                </a:solidFill>
              </a:endParaRPr>
            </a:p>
          </p:txBody>
        </p:sp>
        <p:sp>
          <p:nvSpPr>
            <p:cNvPr id="67613" name="Rectangle 129">
              <a:extLst>
                <a:ext uri="{FF2B5EF4-FFF2-40B4-BE49-F238E27FC236}">
                  <a16:creationId xmlns:a16="http://schemas.microsoft.com/office/drawing/2014/main" id="{8D05B63D-ABED-A12B-DCC9-32770C3F8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1754"/>
              <a:ext cx="104" cy="192"/>
            </a:xfrm>
            <a:prstGeom prst="rect">
              <a:avLst/>
            </a:prstGeom>
            <a:solidFill>
              <a:srgbClr val="F6FDA1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de-AT" altLang="de-DE">
                <a:solidFill>
                  <a:srgbClr val="092D46"/>
                </a:solidFill>
              </a:endParaRPr>
            </a:p>
          </p:txBody>
        </p:sp>
        <p:sp>
          <p:nvSpPr>
            <p:cNvPr id="67614" name="Text Box 130">
              <a:extLst>
                <a:ext uri="{FF2B5EF4-FFF2-40B4-BE49-F238E27FC236}">
                  <a16:creationId xmlns:a16="http://schemas.microsoft.com/office/drawing/2014/main" id="{A02EE2F7-3175-6262-DCFF-CE17C0DCB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1581"/>
              <a:ext cx="569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12069"/>
                  </a:solidFill>
                </a:rPr>
                <a:t>Alle Bewohner</a:t>
              </a:r>
            </a:p>
          </p:txBody>
        </p:sp>
        <p:sp>
          <p:nvSpPr>
            <p:cNvPr id="67615" name="Text Box 131">
              <a:extLst>
                <a:ext uri="{FF2B5EF4-FFF2-40B4-BE49-F238E27FC236}">
                  <a16:creationId xmlns:a16="http://schemas.microsoft.com/office/drawing/2014/main" id="{CB0F555A-F361-D558-6EF8-8415BFF83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2" y="1777"/>
              <a:ext cx="61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sz="1000">
                  <a:solidFill>
                    <a:srgbClr val="012069"/>
                  </a:solidFill>
                </a:rPr>
                <a:t>Risikobewohner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el 1">
            <a:extLst>
              <a:ext uri="{FF2B5EF4-FFF2-40B4-BE49-F238E27FC236}">
                <a16:creationId xmlns:a16="http://schemas.microsoft.com/office/drawing/2014/main" id="{4A7CE0CB-690E-3632-9845-A9AFB2B9BF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>
                <a:solidFill>
                  <a:srgbClr val="012069"/>
                </a:solidFill>
                <a:cs typeface="Arial" panose="020B0604020202020204" pitchFamily="34" charset="0"/>
              </a:rPr>
              <a:t>Übersicht der Nahrungsaufnahme</a:t>
            </a:r>
          </a:p>
        </p:txBody>
      </p:sp>
      <p:sp>
        <p:nvSpPr>
          <p:cNvPr id="68611" name="Textfeld 4">
            <a:extLst>
              <a:ext uri="{FF2B5EF4-FFF2-40B4-BE49-F238E27FC236}">
                <a16:creationId xmlns:a16="http://schemas.microsoft.com/office/drawing/2014/main" id="{253F8ADB-4033-876C-094B-99AC36F0E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038" y="1320800"/>
            <a:ext cx="2203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sz="2000">
                <a:solidFill>
                  <a:srgbClr val="012069"/>
                </a:solidFill>
              </a:rPr>
              <a:t>Alle Bewohner n=</a:t>
            </a:r>
          </a:p>
        </p:txBody>
      </p:sp>
      <p:sp>
        <p:nvSpPr>
          <p:cNvPr id="68612" name="Textfeld 5">
            <a:extLst>
              <a:ext uri="{FF2B5EF4-FFF2-40B4-BE49-F238E27FC236}">
                <a16:creationId xmlns:a16="http://schemas.microsoft.com/office/drawing/2014/main" id="{2F300A48-3156-D764-C935-C2C26FF2B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8" y="1295400"/>
            <a:ext cx="237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sz="2000">
                <a:solidFill>
                  <a:srgbClr val="012069"/>
                </a:solidFill>
              </a:rPr>
              <a:t>Risikobewohner n=</a:t>
            </a:r>
          </a:p>
        </p:txBody>
      </p:sp>
      <p:graphicFrame>
        <p:nvGraphicFramePr>
          <p:cNvPr id="15526" name="Group 166">
            <a:extLst>
              <a:ext uri="{FF2B5EF4-FFF2-40B4-BE49-F238E27FC236}">
                <a16:creationId xmlns:a16="http://schemas.microsoft.com/office/drawing/2014/main" id="{30DAF44C-EFB2-9814-8AC4-D8A0053BB549}"/>
              </a:ext>
            </a:extLst>
          </p:cNvPr>
          <p:cNvGraphicFramePr>
            <a:graphicFrameLocks noGrp="1"/>
          </p:cNvGraphicFramePr>
          <p:nvPr/>
        </p:nvGraphicFramePr>
        <p:xfrm>
          <a:off x="825500" y="1866900"/>
          <a:ext cx="8026400" cy="3619500"/>
        </p:xfrm>
        <a:graphic>
          <a:graphicData uri="http://schemas.openxmlformats.org/drawingml/2006/table">
            <a:tbl>
              <a:tblPr/>
              <a:tblGrid>
                <a:gridCol w="11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7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7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706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durchschn. Aufnahme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Minimum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Maximum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durchschn. Aufnahme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Minimum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Maximum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Frühstück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Jause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Mittagessen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Jause 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Abendessen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6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Spätmahlzeit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6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Flüssigkeit (ml)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AT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1206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D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8681" name="Textfeld 4">
            <a:extLst>
              <a:ext uri="{FF2B5EF4-FFF2-40B4-BE49-F238E27FC236}">
                <a16:creationId xmlns:a16="http://schemas.microsoft.com/office/drawing/2014/main" id="{3B1E774B-54BE-C0AE-2296-31D303B19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6229350"/>
            <a:ext cx="6767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sz="1000" b="1">
                <a:solidFill>
                  <a:srgbClr val="012069"/>
                </a:solidFill>
              </a:rPr>
              <a:t>In dieser Tabelle scheinen nur Bewohner mit gültigem Tellerprotokoll (alle Werte vorhanden) im Zeitraum auf!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el 1">
            <a:extLst>
              <a:ext uri="{FF2B5EF4-FFF2-40B4-BE49-F238E27FC236}">
                <a16:creationId xmlns:a16="http://schemas.microsoft.com/office/drawing/2014/main" id="{536067F4-E7A3-9951-7F52-736ABC772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>
                <a:solidFill>
                  <a:srgbClr val="012069"/>
                </a:solidFill>
              </a:rPr>
              <a:t>Verzehrmengen</a:t>
            </a:r>
          </a:p>
        </p:txBody>
      </p:sp>
      <p:sp>
        <p:nvSpPr>
          <p:cNvPr id="69635" name="Textfeld 5">
            <a:extLst>
              <a:ext uri="{FF2B5EF4-FFF2-40B4-BE49-F238E27FC236}">
                <a16:creationId xmlns:a16="http://schemas.microsoft.com/office/drawing/2014/main" id="{551ED897-404D-E2FE-1B3E-A330EDFE6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013" y="2119313"/>
            <a:ext cx="3500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de-DE" sz="2400" b="1">
                <a:solidFill>
                  <a:srgbClr val="012069"/>
                </a:solidFill>
              </a:rPr>
              <a:t>Tagesverzehrsmengen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21E7485-EABD-BFE6-E2C1-C8FC63C6C7D3}"/>
              </a:ext>
            </a:extLst>
          </p:cNvPr>
          <p:cNvGraphicFramePr>
            <a:graphicFrameLocks noGrp="1"/>
          </p:cNvGraphicFramePr>
          <p:nvPr/>
        </p:nvGraphicFramePr>
        <p:xfrm>
          <a:off x="1509713" y="2982913"/>
          <a:ext cx="6269037" cy="2232025"/>
        </p:xfrm>
        <a:graphic>
          <a:graphicData uri="http://schemas.openxmlformats.org/drawingml/2006/table">
            <a:tbl>
              <a:tblPr/>
              <a:tblGrid>
                <a:gridCol w="156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9090"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M0</a:t>
                      </a:r>
                    </a:p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 (n={M0})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M1 </a:t>
                      </a:r>
                    </a:p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(n={M1})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M2 </a:t>
                      </a:r>
                    </a:p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(n={M2})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M3 </a:t>
                      </a:r>
                    </a:p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(n={M3})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935"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{M0%}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{M1%}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{M2%}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12069"/>
                          </a:solidFill>
                          <a:latin typeface="+mj-lt"/>
                        </a:rPr>
                        <a:t>{M3%}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el 1">
            <a:extLst>
              <a:ext uri="{FF2B5EF4-FFF2-40B4-BE49-F238E27FC236}">
                <a16:creationId xmlns:a16="http://schemas.microsoft.com/office/drawing/2014/main" id="{EF5DDD47-8E04-9EC2-7F06-765C63928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>
                <a:solidFill>
                  <a:srgbClr val="092D46"/>
                </a:solidFill>
              </a:rPr>
              <a:t>Empfehlungen für die Intervention</a:t>
            </a:r>
          </a:p>
        </p:txBody>
      </p:sp>
      <p:pic>
        <p:nvPicPr>
          <p:cNvPr id="70659" name="Grafik 2">
            <a:extLst>
              <a:ext uri="{FF2B5EF4-FFF2-40B4-BE49-F238E27FC236}">
                <a16:creationId xmlns:a16="http://schemas.microsoft.com/office/drawing/2014/main" id="{A354D0DD-5ED1-1518-BCBE-45C5F07D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081088"/>
            <a:ext cx="8102600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Grafik 5">
            <a:extLst>
              <a:ext uri="{FF2B5EF4-FFF2-40B4-BE49-F238E27FC236}">
                <a16:creationId xmlns:a16="http://schemas.microsoft.com/office/drawing/2014/main" id="{B3EB147A-1917-5DE9-1DE7-0E4918A2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172200"/>
            <a:ext cx="6515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A6C6086-6F28-C7B3-74A2-02A70F94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 sz="2400">
                <a:solidFill>
                  <a:srgbClr val="012069"/>
                </a:solidFill>
              </a:rPr>
              <a:t>Ernährungsmanagement mit GeriaPlus</a:t>
            </a:r>
            <a:r>
              <a:rPr lang="de-AT" altLang="de-DE" sz="2400" baseline="30000">
                <a:solidFill>
                  <a:srgbClr val="012069"/>
                </a:solidFill>
              </a:rPr>
              <a:t>®</a:t>
            </a:r>
            <a:r>
              <a:rPr lang="de-AT" altLang="de-DE" sz="2400">
                <a:solidFill>
                  <a:srgbClr val="012069"/>
                </a:solidFill>
              </a:rPr>
              <a:t> </a:t>
            </a:r>
            <a:br>
              <a:rPr lang="de-AT" altLang="de-DE" sz="2400">
                <a:solidFill>
                  <a:srgbClr val="012069"/>
                </a:solidFill>
              </a:rPr>
            </a:br>
            <a:r>
              <a:rPr lang="de-AT" altLang="de-DE" sz="2400">
                <a:solidFill>
                  <a:srgbClr val="012069"/>
                </a:solidFill>
              </a:rPr>
              <a:t>erfüllt die Empfehlungen 2010</a:t>
            </a:r>
          </a:p>
        </p:txBody>
      </p:sp>
      <p:pic>
        <p:nvPicPr>
          <p:cNvPr id="17411" name="Inhaltsplatzhalter 3" descr="CCF17122010_00000.jpg">
            <a:extLst>
              <a:ext uri="{FF2B5EF4-FFF2-40B4-BE49-F238E27FC236}">
                <a16:creationId xmlns:a16="http://schemas.microsoft.com/office/drawing/2014/main" id="{462F81F2-2080-7C0A-3E77-8DEAD5A2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425" y="1479550"/>
            <a:ext cx="3043238" cy="42767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156" name="Textfeld 4">
            <a:extLst>
              <a:ext uri="{FF2B5EF4-FFF2-40B4-BE49-F238E27FC236}">
                <a16:creationId xmlns:a16="http://schemas.microsoft.com/office/drawing/2014/main" id="{B56F8BB9-B321-1AF6-AAFB-B613DB8D8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5835650"/>
            <a:ext cx="4379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 sz="1200" b="1">
                <a:solidFill>
                  <a:srgbClr val="092D46"/>
                </a:solidFill>
              </a:rPr>
              <a:t>A</a:t>
            </a:r>
            <a:r>
              <a:rPr lang="de-AT" altLang="de-DE" sz="1200">
                <a:solidFill>
                  <a:srgbClr val="092D46"/>
                </a:solidFill>
              </a:rPr>
              <a:t>rbeitsgemeinschaft für </a:t>
            </a:r>
            <a:r>
              <a:rPr lang="de-AT" altLang="de-DE" sz="1200" b="1">
                <a:solidFill>
                  <a:srgbClr val="092D46"/>
                </a:solidFill>
              </a:rPr>
              <a:t>K</a:t>
            </a:r>
            <a:r>
              <a:rPr lang="de-AT" altLang="de-DE" sz="1200">
                <a:solidFill>
                  <a:srgbClr val="092D46"/>
                </a:solidFill>
              </a:rPr>
              <a:t>linische </a:t>
            </a:r>
            <a:r>
              <a:rPr lang="de-AT" altLang="de-DE" sz="1200" b="1">
                <a:solidFill>
                  <a:srgbClr val="092D46"/>
                </a:solidFill>
              </a:rPr>
              <a:t>E</a:t>
            </a:r>
            <a:r>
              <a:rPr lang="de-AT" altLang="de-DE" sz="1200">
                <a:solidFill>
                  <a:srgbClr val="092D46"/>
                </a:solidFill>
              </a:rPr>
              <a:t>rnährung</a:t>
            </a:r>
          </a:p>
          <a:p>
            <a:pPr algn="ctr"/>
            <a:r>
              <a:rPr lang="de-AT" altLang="de-DE" sz="1200" b="1">
                <a:solidFill>
                  <a:srgbClr val="092D46"/>
                </a:solidFill>
              </a:rPr>
              <a:t>V</a:t>
            </a:r>
            <a:r>
              <a:rPr lang="de-AT" altLang="de-DE" sz="1200">
                <a:solidFill>
                  <a:srgbClr val="092D46"/>
                </a:solidFill>
              </a:rPr>
              <a:t>erband der </a:t>
            </a:r>
            <a:r>
              <a:rPr lang="de-AT" altLang="de-DE" sz="1200" b="1">
                <a:solidFill>
                  <a:srgbClr val="092D46"/>
                </a:solidFill>
              </a:rPr>
              <a:t>D</a:t>
            </a:r>
            <a:r>
              <a:rPr lang="de-AT" altLang="de-DE" sz="1200">
                <a:solidFill>
                  <a:srgbClr val="092D46"/>
                </a:solidFill>
              </a:rPr>
              <a:t>iätologen </a:t>
            </a:r>
            <a:r>
              <a:rPr lang="de-AT" altLang="de-DE" sz="1200" b="1">
                <a:solidFill>
                  <a:srgbClr val="092D46"/>
                </a:solidFill>
              </a:rPr>
              <a:t>Ö</a:t>
            </a:r>
            <a:r>
              <a:rPr lang="de-AT" altLang="de-DE" sz="1200">
                <a:solidFill>
                  <a:srgbClr val="092D46"/>
                </a:solidFill>
              </a:rPr>
              <a:t>sterreichs</a:t>
            </a:r>
          </a:p>
          <a:p>
            <a:pPr algn="ctr"/>
            <a:r>
              <a:rPr lang="de-AT" altLang="de-DE" sz="1200" b="1">
                <a:solidFill>
                  <a:srgbClr val="092D46"/>
                </a:solidFill>
              </a:rPr>
              <a:t>Ö</a:t>
            </a:r>
            <a:r>
              <a:rPr lang="de-AT" altLang="de-DE" sz="1200">
                <a:solidFill>
                  <a:srgbClr val="092D46"/>
                </a:solidFill>
              </a:rPr>
              <a:t>sterreichische </a:t>
            </a:r>
            <a:r>
              <a:rPr lang="de-AT" altLang="de-DE" sz="1200" b="1">
                <a:solidFill>
                  <a:srgbClr val="092D46"/>
                </a:solidFill>
              </a:rPr>
              <a:t>G</a:t>
            </a:r>
            <a:r>
              <a:rPr lang="de-AT" altLang="de-DE" sz="1200">
                <a:solidFill>
                  <a:srgbClr val="092D46"/>
                </a:solidFill>
              </a:rPr>
              <a:t>esellschaft für </a:t>
            </a:r>
            <a:r>
              <a:rPr lang="de-AT" altLang="de-DE" sz="1200" b="1">
                <a:solidFill>
                  <a:srgbClr val="092D46"/>
                </a:solidFill>
              </a:rPr>
              <a:t>G</a:t>
            </a:r>
            <a:r>
              <a:rPr lang="de-AT" altLang="de-DE" sz="1200">
                <a:solidFill>
                  <a:srgbClr val="092D46"/>
                </a:solidFill>
              </a:rPr>
              <a:t>eriatrie und </a:t>
            </a:r>
            <a:r>
              <a:rPr lang="de-AT" altLang="de-DE" sz="1200" b="1">
                <a:solidFill>
                  <a:srgbClr val="092D46"/>
                </a:solidFill>
              </a:rPr>
              <a:t>G</a:t>
            </a:r>
            <a:r>
              <a:rPr lang="de-AT" altLang="de-DE" sz="1200">
                <a:solidFill>
                  <a:srgbClr val="092D46"/>
                </a:solidFill>
              </a:rPr>
              <a:t>erontologie</a:t>
            </a:r>
          </a:p>
        </p:txBody>
      </p:sp>
      <p:sp>
        <p:nvSpPr>
          <p:cNvPr id="49157" name="Textfeld 5">
            <a:extLst>
              <a:ext uri="{FF2B5EF4-FFF2-40B4-BE49-F238E27FC236}">
                <a16:creationId xmlns:a16="http://schemas.microsoft.com/office/drawing/2014/main" id="{EDAA60FF-B45E-C686-EC53-77DAC89EC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675" y="1536700"/>
            <a:ext cx="4238625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900"/>
              </a:spcAft>
              <a:buFont typeface="Arial" panose="020B0604020202020204" pitchFamily="34" charset="0"/>
              <a:buAutoNum type="arabicPeriod"/>
            </a:pPr>
            <a:r>
              <a:rPr lang="de-AT" altLang="de-DE" sz="1600">
                <a:solidFill>
                  <a:srgbClr val="012069"/>
                </a:solidFill>
              </a:rPr>
              <a:t>Erkennen und Abschätzen des</a:t>
            </a:r>
            <a:br>
              <a:rPr lang="de-AT" altLang="de-DE" sz="1600">
                <a:solidFill>
                  <a:srgbClr val="012069"/>
                </a:solidFill>
              </a:rPr>
            </a:br>
            <a:r>
              <a:rPr lang="de-AT" altLang="de-DE" sz="1600">
                <a:solidFill>
                  <a:srgbClr val="012069"/>
                </a:solidFill>
              </a:rPr>
              <a:t>Risikos für Mangelernährung</a:t>
            </a:r>
          </a:p>
          <a:p>
            <a:pPr>
              <a:spcAft>
                <a:spcPts val="900"/>
              </a:spcAft>
              <a:buFont typeface="Arial" panose="020B0604020202020204" pitchFamily="34" charset="0"/>
              <a:buAutoNum type="arabicPeriod"/>
            </a:pPr>
            <a:r>
              <a:rPr lang="de-AT" altLang="de-DE" sz="1600">
                <a:solidFill>
                  <a:srgbClr val="012069"/>
                </a:solidFill>
              </a:rPr>
              <a:t>Qualität der Nahrungsversorgung</a:t>
            </a:r>
          </a:p>
          <a:p>
            <a:pPr>
              <a:spcAft>
                <a:spcPts val="900"/>
              </a:spcAft>
              <a:buFont typeface="Arial" panose="020B0604020202020204" pitchFamily="34" charset="0"/>
              <a:buAutoNum type="arabicPeriod"/>
            </a:pPr>
            <a:r>
              <a:rPr lang="de-AT" altLang="de-DE" sz="1600">
                <a:solidFill>
                  <a:srgbClr val="012069"/>
                </a:solidFill>
              </a:rPr>
              <a:t>Dokumentation des Ernährungs-zustandes, Nahrungs- und Flüssigkeitsaufnahme</a:t>
            </a:r>
          </a:p>
          <a:p>
            <a:pPr>
              <a:spcAft>
                <a:spcPts val="900"/>
              </a:spcAft>
              <a:buFont typeface="Arial" panose="020B0604020202020204" pitchFamily="34" charset="0"/>
              <a:buAutoNum type="arabicPeriod"/>
            </a:pPr>
            <a:r>
              <a:rPr lang="de-AT" altLang="de-DE" sz="1600">
                <a:solidFill>
                  <a:srgbClr val="012069"/>
                </a:solidFill>
              </a:rPr>
              <a:t>Umsetzung der Ernährungsmaßnahmen</a:t>
            </a:r>
          </a:p>
          <a:p>
            <a:pPr>
              <a:spcAft>
                <a:spcPts val="900"/>
              </a:spcAft>
              <a:buFont typeface="Arial" panose="020B0604020202020204" pitchFamily="34" charset="0"/>
              <a:buAutoNum type="arabicPeriod"/>
            </a:pPr>
            <a:r>
              <a:rPr lang="de-AT" altLang="de-DE" sz="1600">
                <a:solidFill>
                  <a:srgbClr val="012069"/>
                </a:solidFill>
              </a:rPr>
              <a:t>Ethik und Ernährung</a:t>
            </a:r>
          </a:p>
          <a:p>
            <a:pPr>
              <a:spcAft>
                <a:spcPts val="900"/>
              </a:spcAft>
              <a:buFont typeface="Arial" panose="020B0604020202020204" pitchFamily="34" charset="0"/>
              <a:buAutoNum type="arabicPeriod"/>
            </a:pPr>
            <a:r>
              <a:rPr lang="de-AT" altLang="de-DE" sz="1600">
                <a:solidFill>
                  <a:srgbClr val="012069"/>
                </a:solidFill>
              </a:rPr>
              <a:t>Multiprofessionelle Ernährungsversorgung und Schnittstellenmanagement</a:t>
            </a:r>
          </a:p>
          <a:p>
            <a:pPr>
              <a:spcAft>
                <a:spcPts val="900"/>
              </a:spcAft>
              <a:buFont typeface="Arial" panose="020B0604020202020204" pitchFamily="34" charset="0"/>
              <a:buAutoNum type="arabicPeriod"/>
            </a:pPr>
            <a:r>
              <a:rPr lang="de-AT" altLang="de-DE" sz="1600">
                <a:solidFill>
                  <a:srgbClr val="012069"/>
                </a:solidFill>
              </a:rPr>
              <a:t>Fortbildung und Weiterbildung</a:t>
            </a:r>
          </a:p>
          <a:p>
            <a:pPr>
              <a:spcAft>
                <a:spcPts val="900"/>
              </a:spcAft>
              <a:buFont typeface="Arial" panose="020B0604020202020204" pitchFamily="34" charset="0"/>
              <a:buAutoNum type="arabicPeriod"/>
            </a:pPr>
            <a:r>
              <a:rPr lang="de-AT" altLang="de-DE" sz="1600">
                <a:solidFill>
                  <a:srgbClr val="012069"/>
                </a:solidFill>
              </a:rPr>
              <a:t>Empfehlungen zur Ernährung im extramuralen Bereich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>
            <a:extLst>
              <a:ext uri="{FF2B5EF4-FFF2-40B4-BE49-F238E27FC236}">
                <a16:creationId xmlns:a16="http://schemas.microsoft.com/office/drawing/2014/main" id="{83119343-5F48-658F-C0C4-E7ABAD2B23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0700" y="1800225"/>
            <a:ext cx="8331200" cy="4149725"/>
          </a:xfrm>
        </p:spPr>
        <p:txBody>
          <a:bodyPr/>
          <a:lstStyle/>
          <a:p>
            <a:pPr marL="358775" indent="-358775" eaLnBrk="1" hangingPunct="1">
              <a:buSzPct val="130000"/>
              <a:buFontTx/>
              <a:buBlip>
                <a:blip r:embed="rId2"/>
              </a:buBlip>
            </a:pPr>
            <a:r>
              <a:rPr lang="de-DE" altLang="de-DE" sz="2000">
                <a:solidFill>
                  <a:srgbClr val="012069"/>
                </a:solidFill>
              </a:rPr>
              <a:t>Laut </a:t>
            </a:r>
            <a:r>
              <a:rPr lang="en-US" altLang="de-DE" sz="2000">
                <a:solidFill>
                  <a:srgbClr val="012069"/>
                </a:solidFill>
                <a:cs typeface="Arial" panose="020B0604020202020204" pitchFamily="34" charset="0"/>
              </a:rPr>
              <a:t>MNA</a:t>
            </a:r>
            <a:r>
              <a:rPr lang="de-AT" altLang="de-DE" sz="2000" baseline="30000">
                <a:solidFill>
                  <a:srgbClr val="012069"/>
                </a:solidFill>
              </a:rPr>
              <a:t>®</a:t>
            </a:r>
            <a:r>
              <a:rPr lang="de-AT" altLang="de-DE" sz="2000">
                <a:solidFill>
                  <a:srgbClr val="012069"/>
                </a:solidFill>
              </a:rPr>
              <a:t>-sf</a:t>
            </a:r>
            <a:r>
              <a:rPr lang="de-DE" altLang="de-DE" sz="2000">
                <a:solidFill>
                  <a:srgbClr val="012069"/>
                </a:solidFill>
              </a:rPr>
              <a:t> Kriterien befinden sich {txt1}% der Bewohner</a:t>
            </a:r>
            <a:br>
              <a:rPr lang="de-DE" altLang="de-DE" sz="2000">
                <a:solidFill>
                  <a:srgbClr val="012069"/>
                </a:solidFill>
              </a:rPr>
            </a:br>
            <a:r>
              <a:rPr lang="de-DE" altLang="de-DE" sz="2000">
                <a:solidFill>
                  <a:srgbClr val="012069"/>
                </a:solidFill>
              </a:rPr>
              <a:t>in einem </a:t>
            </a:r>
            <a:r>
              <a:rPr lang="de-DE" altLang="de-DE" sz="2000" b="1">
                <a:solidFill>
                  <a:srgbClr val="012069"/>
                </a:solidFill>
              </a:rPr>
              <a:t>Ernährungsrisiko</a:t>
            </a:r>
            <a:r>
              <a:rPr lang="de-DE" altLang="de-DE" sz="2000">
                <a:solidFill>
                  <a:srgbClr val="012069"/>
                </a:solidFill>
              </a:rPr>
              <a:t>. </a:t>
            </a:r>
          </a:p>
          <a:p>
            <a:pPr marL="358775" indent="-358775" eaLnBrk="1" hangingPunct="1">
              <a:buSzPct val="130000"/>
              <a:buFontTx/>
              <a:buBlip>
                <a:blip r:embed="rId2"/>
              </a:buBlip>
            </a:pPr>
            <a:r>
              <a:rPr lang="de-DE" altLang="de-DE" sz="2000">
                <a:solidFill>
                  <a:srgbClr val="012069"/>
                </a:solidFill>
              </a:rPr>
              <a:t>{txt2} </a:t>
            </a:r>
          </a:p>
          <a:p>
            <a:pPr marL="358775" indent="-358775" eaLnBrk="1" hangingPunct="1">
              <a:buSzPct val="130000"/>
              <a:buFontTx/>
              <a:buBlip>
                <a:blip r:embed="rId2"/>
              </a:buBlip>
            </a:pPr>
            <a:r>
              <a:rPr lang="de-DE" altLang="de-DE" sz="2000">
                <a:solidFill>
                  <a:srgbClr val="012069"/>
                </a:solidFill>
              </a:rPr>
              <a:t>{txt3}% der Bewohner leiden an </a:t>
            </a:r>
            <a:r>
              <a:rPr lang="de-DE" altLang="de-DE" sz="2000" b="1">
                <a:solidFill>
                  <a:srgbClr val="012069"/>
                </a:solidFill>
              </a:rPr>
              <a:t>neuropsychologischen</a:t>
            </a:r>
            <a:r>
              <a:rPr lang="de-DE" altLang="de-DE" sz="2000">
                <a:solidFill>
                  <a:srgbClr val="012069"/>
                </a:solidFill>
              </a:rPr>
              <a:t> </a:t>
            </a:r>
            <a:r>
              <a:rPr lang="de-DE" altLang="de-DE" sz="2000" b="1">
                <a:solidFill>
                  <a:srgbClr val="012069"/>
                </a:solidFill>
              </a:rPr>
              <a:t>Problemen.</a:t>
            </a: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1E86A643-3683-3753-0EC1-A6C57B0F8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>
                <a:solidFill>
                  <a:srgbClr val="012069"/>
                </a:solidFill>
              </a:rPr>
              <a:t>Zusammenfassung</a:t>
            </a:r>
            <a:endParaRPr lang="de-DE" altLang="de-DE" sz="2400">
              <a:solidFill>
                <a:srgbClr val="012069"/>
              </a:solidFill>
            </a:endParaRPr>
          </a:p>
        </p:txBody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503435B9-B412-44A1-77CE-50462F1A2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56000"/>
            <a:ext cx="83312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0" indent="-381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1825" indent="-2492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100000"/>
              </a:spcBef>
              <a:buClr>
                <a:srgbClr val="000066"/>
              </a:buClr>
              <a:buFontTx/>
              <a:buBlip>
                <a:blip r:embed="rId2"/>
              </a:buBlip>
            </a:pPr>
            <a:r>
              <a:rPr lang="de-DE" altLang="de-DE" sz="2000" b="1">
                <a:solidFill>
                  <a:srgbClr val="012069"/>
                </a:solidFill>
              </a:rPr>
              <a:t>Nahrungsaufnahme:</a:t>
            </a:r>
            <a:br>
              <a:rPr lang="de-DE" altLang="de-DE" sz="2000">
                <a:solidFill>
                  <a:srgbClr val="012069"/>
                </a:solidFill>
              </a:rPr>
            </a:br>
            <a:br>
              <a:rPr lang="de-DE" altLang="de-DE" sz="2000">
                <a:solidFill>
                  <a:srgbClr val="012069"/>
                </a:solidFill>
              </a:rPr>
            </a:br>
            <a:r>
              <a:rPr lang="de-DE" altLang="de-DE" u="sng">
                <a:solidFill>
                  <a:srgbClr val="012069"/>
                </a:solidFill>
              </a:rPr>
              <a:t>Alle Bewohner: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0092BC"/>
              </a:buClr>
              <a:buFont typeface="Arial" panose="020B0604020202020204" pitchFamily="34" charset="0"/>
              <a:buChar char="•"/>
            </a:pPr>
            <a:r>
              <a:rPr lang="de-DE" altLang="de-DE" sz="1600">
                <a:solidFill>
                  <a:srgbClr val="012069"/>
                </a:solidFill>
              </a:rPr>
              <a:t>Die durchschnittliche Nahrungsaufnahme ist ???.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0066"/>
              </a:buClr>
            </a:pPr>
            <a:r>
              <a:rPr lang="de-DE" altLang="de-DE" sz="2000">
                <a:solidFill>
                  <a:srgbClr val="012069"/>
                </a:solidFill>
              </a:rPr>
              <a:t>	</a:t>
            </a:r>
            <a:r>
              <a:rPr lang="de-DE" altLang="de-DE" u="sng">
                <a:solidFill>
                  <a:srgbClr val="012069"/>
                </a:solidFill>
              </a:rPr>
              <a:t>Risikobewohner:</a:t>
            </a:r>
            <a:endParaRPr lang="de-DE" altLang="de-DE" sz="1600" u="sng">
              <a:solidFill>
                <a:srgbClr val="012069"/>
              </a:solidFill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0092BC"/>
              </a:buClr>
              <a:buFont typeface="Arial" panose="020B0604020202020204" pitchFamily="34" charset="0"/>
              <a:buChar char="•"/>
            </a:pPr>
            <a:r>
              <a:rPr lang="de-DE" altLang="de-DE" sz="1600">
                <a:solidFill>
                  <a:srgbClr val="012069"/>
                </a:solidFill>
              </a:rPr>
              <a:t>Die durchschnittliche Nahrungsaufnahme ist ???.</a:t>
            </a:r>
          </a:p>
        </p:txBody>
      </p:sp>
      <p:pic>
        <p:nvPicPr>
          <p:cNvPr id="3" name="Grafik 2" descr="Ein Bild, das Person, Kleidung, Menschliches Gesicht, Drink enthält.&#10;&#10;Automatisch generierte Beschreibung">
            <a:extLst>
              <a:ext uri="{FF2B5EF4-FFF2-40B4-BE49-F238E27FC236}">
                <a16:creationId xmlns:a16="http://schemas.microsoft.com/office/drawing/2014/main" id="{25EDFC6E-DCB0-FBC0-E83A-AC8485D3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r="16667"/>
          <a:stretch/>
        </p:blipFill>
        <p:spPr>
          <a:xfrm>
            <a:off x="6018867" y="3694112"/>
            <a:ext cx="2465388" cy="2465388"/>
          </a:xfrm>
          <a:prstGeom prst="ellipse">
            <a:avLst/>
          </a:prstGeom>
        </p:spPr>
      </p:pic>
      <p:pic>
        <p:nvPicPr>
          <p:cNvPr id="71686" name="Grafik 6" descr="Ein Bild, das Grafiken, Symbol enthält.&#10;&#10;Automatisch generierte Beschreibung">
            <a:extLst>
              <a:ext uri="{FF2B5EF4-FFF2-40B4-BE49-F238E27FC236}">
                <a16:creationId xmlns:a16="http://schemas.microsoft.com/office/drawing/2014/main" id="{D263645F-7284-DDCA-CE03-77764C84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88" y="3694113"/>
            <a:ext cx="51593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3C015BD-E3AD-FEBF-DF04-688D7D9E9F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0700" y="1800225"/>
            <a:ext cx="8102600" cy="4149725"/>
          </a:xfrm>
        </p:spPr>
        <p:txBody>
          <a:bodyPr rtlCol="0"/>
          <a:lstStyle/>
          <a:p>
            <a:pPr marL="800100" lvl="1" indent="-342900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3"/>
              </a:buBlip>
              <a:defRPr/>
            </a:pPr>
            <a:endParaRPr lang="de-AT" sz="2000" dirty="0">
              <a:solidFill>
                <a:srgbClr val="012069"/>
              </a:solidFill>
              <a:latin typeface="+mj-lt"/>
            </a:endParaRPr>
          </a:p>
          <a:p>
            <a:pPr marL="358775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de-AT" sz="2000" dirty="0">
                <a:solidFill>
                  <a:srgbClr val="012069"/>
                </a:solidFill>
                <a:latin typeface="+mj-lt"/>
                <a:cs typeface="Arial" pitchFamily="34" charset="0"/>
              </a:rPr>
              <a:t> Alter</a:t>
            </a:r>
          </a:p>
          <a:p>
            <a:pPr marL="358775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de-AT" sz="2000" dirty="0">
                <a:solidFill>
                  <a:srgbClr val="012069"/>
                </a:solidFill>
                <a:latin typeface="+mj-lt"/>
                <a:cs typeface="Arial" pitchFamily="34" charset="0"/>
              </a:rPr>
              <a:t> Geschlecht</a:t>
            </a:r>
          </a:p>
          <a:p>
            <a:pPr marL="358775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de-AT" sz="2000" dirty="0">
                <a:solidFill>
                  <a:srgbClr val="012069"/>
                </a:solidFill>
                <a:latin typeface="+mj-lt"/>
                <a:cs typeface="Arial" pitchFamily="34" charset="0"/>
              </a:rPr>
              <a:t> Körpergewicht </a:t>
            </a:r>
          </a:p>
          <a:p>
            <a:pPr marL="358775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de-AT" sz="2000" dirty="0">
                <a:solidFill>
                  <a:srgbClr val="012069"/>
                </a:solidFill>
                <a:latin typeface="+mj-lt"/>
                <a:cs typeface="Arial" pitchFamily="34" charset="0"/>
              </a:rPr>
              <a:t> Körpergröße</a:t>
            </a:r>
          </a:p>
          <a:p>
            <a:pPr marL="358775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de-AT" sz="2000" dirty="0">
                <a:solidFill>
                  <a:srgbClr val="012069"/>
                </a:solidFill>
                <a:latin typeface="+mj-lt"/>
                <a:cs typeface="Arial" pitchFamily="34" charset="0"/>
              </a:rPr>
              <a:t> Mini Nutritional Assessment</a:t>
            </a:r>
            <a:r>
              <a:rPr lang="de-AT" sz="2000" baseline="30000" dirty="0">
                <a:solidFill>
                  <a:srgbClr val="012069"/>
                </a:solidFill>
                <a:latin typeface="+mj-lt"/>
                <a:cs typeface="Arial" pitchFamily="34" charset="0"/>
              </a:rPr>
              <a:t>®</a:t>
            </a:r>
          </a:p>
          <a:p>
            <a:pPr marL="358775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de-AT" sz="2000" dirty="0">
                <a:solidFill>
                  <a:srgbClr val="012069"/>
                </a:solidFill>
                <a:latin typeface="+mj-lt"/>
                <a:cs typeface="Arial" pitchFamily="34" charset="0"/>
              </a:rPr>
              <a:t> Dekubitus</a:t>
            </a:r>
          </a:p>
          <a:p>
            <a:pPr marL="358775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de-AT" sz="2000" dirty="0">
                <a:solidFill>
                  <a:srgbClr val="012069"/>
                </a:solidFill>
                <a:latin typeface="+mj-lt"/>
                <a:cs typeface="Arial" pitchFamily="34" charset="0"/>
              </a:rPr>
              <a:t> Kostform</a:t>
            </a:r>
          </a:p>
          <a:p>
            <a:pPr marL="358775" indent="-358775" eaLnBrk="1" fontAlgn="auto" hangingPunct="1">
              <a:spcBef>
                <a:spcPts val="0"/>
              </a:spcBef>
              <a:buClr>
                <a:srgbClr val="000099"/>
              </a:buClr>
              <a:buSzPct val="130000"/>
              <a:buFont typeface="Arial" panose="020B0604020202020204" pitchFamily="34" charset="0"/>
              <a:buBlip>
                <a:blip r:embed="rId3"/>
              </a:buBlip>
              <a:defRPr/>
            </a:pPr>
            <a:r>
              <a:rPr lang="de-AT" sz="2000" dirty="0">
                <a:solidFill>
                  <a:srgbClr val="012069"/>
                </a:solidFill>
                <a:latin typeface="+mj-lt"/>
                <a:cs typeface="Arial" pitchFamily="34" charset="0"/>
              </a:rPr>
              <a:t> Nahrungsaufnahme (Tellerprotokolle)</a:t>
            </a:r>
          </a:p>
        </p:txBody>
      </p:sp>
      <p:sp>
        <p:nvSpPr>
          <p:cNvPr id="50179" name="Titel 1">
            <a:extLst>
              <a:ext uri="{FF2B5EF4-FFF2-40B4-BE49-F238E27FC236}">
                <a16:creationId xmlns:a16="http://schemas.microsoft.com/office/drawing/2014/main" id="{071C08CC-64D4-157E-BAD8-886EB1007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>
                <a:solidFill>
                  <a:srgbClr val="012069"/>
                </a:solidFill>
              </a:rPr>
              <a:t>Basiserhebung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B15714E1-D6D1-B69F-A9A8-7D046D44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0"/>
            <a:ext cx="604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endParaRPr lang="en-US" altLang="de-DE" sz="2400">
              <a:solidFill>
                <a:srgbClr val="092D46"/>
              </a:solidFill>
            </a:endParaRPr>
          </a:p>
        </p:txBody>
      </p:sp>
      <p:sp>
        <p:nvSpPr>
          <p:cNvPr id="50181" name="Text Box 4">
            <a:extLst>
              <a:ext uri="{FF2B5EF4-FFF2-40B4-BE49-F238E27FC236}">
                <a16:creationId xmlns:a16="http://schemas.microsoft.com/office/drawing/2014/main" id="{7B95D9F8-B8A5-790C-01C7-8CFB370A5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3001963"/>
            <a:ext cx="1136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4000">
                <a:solidFill>
                  <a:srgbClr val="012069"/>
                </a:solidFill>
                <a:cs typeface="Arial" panose="020B0604020202020204" pitchFamily="34" charset="0"/>
              </a:rPr>
              <a:t>} </a:t>
            </a:r>
            <a:r>
              <a:rPr lang="en-US" altLang="de-DE" sz="2800">
                <a:solidFill>
                  <a:srgbClr val="012069"/>
                </a:solidFill>
                <a:cs typeface="Arial" panose="020B0604020202020204" pitchFamily="34" charset="0"/>
              </a:rPr>
              <a:t>BMI</a:t>
            </a:r>
          </a:p>
        </p:txBody>
      </p:sp>
      <p:pic>
        <p:nvPicPr>
          <p:cNvPr id="5" name="Grafik 4" descr="Ein Bild, das Kleidung, Person, Mobiliar, Menschliches Gesicht enthält.&#10;&#10;Automatisch generierte Beschreibung">
            <a:extLst>
              <a:ext uri="{FF2B5EF4-FFF2-40B4-BE49-F238E27FC236}">
                <a16:creationId xmlns:a16="http://schemas.microsoft.com/office/drawing/2014/main" id="{E4F6B1BF-1054-08C5-CE1D-E622255DC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9" t="5955" r="20517" b="422"/>
          <a:stretch/>
        </p:blipFill>
        <p:spPr>
          <a:xfrm>
            <a:off x="5268914" y="2228586"/>
            <a:ext cx="3154119" cy="3154119"/>
          </a:xfrm>
          <a:prstGeom prst="ellipse">
            <a:avLst/>
          </a:prstGeom>
        </p:spPr>
      </p:pic>
      <p:pic>
        <p:nvPicPr>
          <p:cNvPr id="50183" name="Grafik 6" descr="Ein Bild, das Grafiken, Symbol enthält.&#10;&#10;Automatisch generierte Beschreibung">
            <a:extLst>
              <a:ext uri="{FF2B5EF4-FFF2-40B4-BE49-F238E27FC236}">
                <a16:creationId xmlns:a16="http://schemas.microsoft.com/office/drawing/2014/main" id="{816D187C-35D3-F4CD-50CA-84AF33BC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082800"/>
            <a:ext cx="688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Inhaltsplatzhalter 1">
            <a:extLst>
              <a:ext uri="{FF2B5EF4-FFF2-40B4-BE49-F238E27FC236}">
                <a16:creationId xmlns:a16="http://schemas.microsoft.com/office/drawing/2014/main" id="{D4996F61-290F-207D-03D3-DAEA9826C3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0700" y="1800225"/>
            <a:ext cx="8102600" cy="4149725"/>
          </a:xfrm>
        </p:spPr>
        <p:txBody>
          <a:bodyPr/>
          <a:lstStyle/>
          <a:p>
            <a:pPr eaLnBrk="1" hangingPunct="1"/>
            <a:r>
              <a:rPr lang="de-DE" altLang="de-DE">
                <a:solidFill>
                  <a:srgbClr val="012069"/>
                </a:solidFill>
              </a:rPr>
              <a:t>Da die erhobenen Daten </a:t>
            </a:r>
            <a:r>
              <a:rPr lang="de-DE" altLang="de-DE" b="1">
                <a:solidFill>
                  <a:srgbClr val="012069"/>
                </a:solidFill>
              </a:rPr>
              <a:t>nicht normalverteilt </a:t>
            </a:r>
            <a:r>
              <a:rPr lang="de-DE" altLang="de-DE">
                <a:solidFill>
                  <a:srgbClr val="012069"/>
                </a:solidFill>
              </a:rPr>
              <a:t>sind, erfolgt die Datenbeschreibung mit </a:t>
            </a:r>
            <a:r>
              <a:rPr lang="de-DE" altLang="de-DE" b="1">
                <a:solidFill>
                  <a:srgbClr val="012069"/>
                </a:solidFill>
              </a:rPr>
              <a:t>Hilfe des Medians </a:t>
            </a:r>
            <a:r>
              <a:rPr lang="de-DE" altLang="de-DE">
                <a:solidFill>
                  <a:srgbClr val="012069"/>
                </a:solidFill>
              </a:rPr>
              <a:t>sowie den </a:t>
            </a:r>
            <a:r>
              <a:rPr lang="de-DE" altLang="de-DE" b="1">
                <a:solidFill>
                  <a:srgbClr val="012069"/>
                </a:solidFill>
              </a:rPr>
              <a:t>minimalen und den maximalen Wert </a:t>
            </a:r>
            <a:r>
              <a:rPr lang="de-DE" altLang="de-DE">
                <a:solidFill>
                  <a:srgbClr val="012069"/>
                </a:solidFill>
              </a:rPr>
              <a:t>(z.B. Alter, Gewicht, BMI, Nahrungsaufnahme).</a:t>
            </a:r>
          </a:p>
          <a:p>
            <a:pPr eaLnBrk="1" hangingPunct="1"/>
            <a:r>
              <a:rPr lang="de-DE" altLang="de-DE">
                <a:solidFill>
                  <a:srgbClr val="012069"/>
                </a:solidFill>
              </a:rPr>
              <a:t>Der Median ist  jener Wert, unter dem genau 50% der Beobachtungen liegen. </a:t>
            </a:r>
          </a:p>
          <a:p>
            <a:pPr eaLnBrk="1" hangingPunct="1"/>
            <a:r>
              <a:rPr lang="de-DE" altLang="de-DE">
                <a:solidFill>
                  <a:srgbClr val="012069"/>
                </a:solidFill>
              </a:rPr>
              <a:t>Z.B. Nahrungsaufnahme von 12 BW. Die prozentuelle Nahrungsaufnahme wird der Größe nach geordnet und genau der 6 Wert (=50%) ist der Median.</a:t>
            </a:r>
          </a:p>
          <a:p>
            <a:pPr eaLnBrk="1" hangingPunct="1"/>
            <a:r>
              <a:rPr lang="de-DE" altLang="de-DE">
                <a:solidFill>
                  <a:srgbClr val="012069"/>
                </a:solidFill>
              </a:rPr>
              <a:t>10%,10%,10%,10%, 10%, 10%,10%,25%,25%,90%,90%,90%,100%</a:t>
            </a:r>
          </a:p>
          <a:p>
            <a:pPr eaLnBrk="1" hangingPunct="1"/>
            <a:endParaRPr lang="de-DE" altLang="de-DE">
              <a:solidFill>
                <a:srgbClr val="012069"/>
              </a:solidFill>
            </a:endParaRPr>
          </a:p>
          <a:p>
            <a:pPr eaLnBrk="1" hangingPunct="1"/>
            <a:r>
              <a:rPr lang="de-DE" altLang="de-DE" b="1">
                <a:solidFill>
                  <a:srgbClr val="012069"/>
                </a:solidFill>
              </a:rPr>
              <a:t>Median: </a:t>
            </a:r>
            <a:r>
              <a:rPr lang="de-DE" altLang="de-DE">
                <a:solidFill>
                  <a:srgbClr val="012069"/>
                </a:solidFill>
              </a:rPr>
              <a:t>10%</a:t>
            </a:r>
          </a:p>
          <a:p>
            <a:pPr eaLnBrk="1" hangingPunct="1"/>
            <a:r>
              <a:rPr lang="de-DE" altLang="de-DE" b="1">
                <a:solidFill>
                  <a:srgbClr val="012069"/>
                </a:solidFill>
              </a:rPr>
              <a:t>Minimal: </a:t>
            </a:r>
            <a:r>
              <a:rPr lang="de-DE" altLang="de-DE">
                <a:solidFill>
                  <a:srgbClr val="012069"/>
                </a:solidFill>
              </a:rPr>
              <a:t>10%</a:t>
            </a:r>
          </a:p>
          <a:p>
            <a:pPr eaLnBrk="1" hangingPunct="1"/>
            <a:r>
              <a:rPr lang="de-DE" altLang="de-DE" b="1">
                <a:solidFill>
                  <a:srgbClr val="012069"/>
                </a:solidFill>
              </a:rPr>
              <a:t>Maximal: </a:t>
            </a:r>
            <a:r>
              <a:rPr lang="de-DE" altLang="de-DE">
                <a:solidFill>
                  <a:srgbClr val="012069"/>
                </a:solidFill>
              </a:rPr>
              <a:t>100%</a:t>
            </a:r>
          </a:p>
          <a:p>
            <a:pPr eaLnBrk="1" hangingPunct="1"/>
            <a:endParaRPr lang="de-DE" altLang="de-DE">
              <a:solidFill>
                <a:srgbClr val="012069"/>
              </a:solidFill>
            </a:endParaRPr>
          </a:p>
          <a:p>
            <a:pPr eaLnBrk="1" hangingPunct="1"/>
            <a:r>
              <a:rPr lang="de-DE" altLang="de-DE" b="1">
                <a:solidFill>
                  <a:srgbClr val="012069"/>
                </a:solidFill>
              </a:rPr>
              <a:t>Falsch</a:t>
            </a:r>
            <a:r>
              <a:rPr lang="de-DE" altLang="de-DE">
                <a:solidFill>
                  <a:srgbClr val="012069"/>
                </a:solidFill>
              </a:rPr>
              <a:t> wäre Mittelwertberechnung: 37,7%</a:t>
            </a:r>
          </a:p>
          <a:p>
            <a:pPr eaLnBrk="1" hangingPunct="1"/>
            <a:endParaRPr lang="de-DE" altLang="de-DE">
              <a:solidFill>
                <a:srgbClr val="012069"/>
              </a:solidFill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DE08475E-E28D-2242-17B2-B8D1F16EE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>
                <a:solidFill>
                  <a:srgbClr val="012069"/>
                </a:solidFill>
              </a:rPr>
              <a:t>Statistische Erklärung</a:t>
            </a:r>
          </a:p>
        </p:txBody>
      </p:sp>
      <p:pic>
        <p:nvPicPr>
          <p:cNvPr id="52228" name="Grafik 4" descr="Normalverteilung mit einfarbiger Füllung">
            <a:extLst>
              <a:ext uri="{FF2B5EF4-FFF2-40B4-BE49-F238E27FC236}">
                <a16:creationId xmlns:a16="http://schemas.microsoft.com/office/drawing/2014/main" id="{006ABED5-A422-533D-616E-39C3C4B32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4264025"/>
            <a:ext cx="1108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Grafik 6" descr="Balkendiagramm mit einfarbiger Füllung">
            <a:extLst>
              <a:ext uri="{FF2B5EF4-FFF2-40B4-BE49-F238E27FC236}">
                <a16:creationId xmlns:a16="http://schemas.microsoft.com/office/drawing/2014/main" id="{74B31566-AC68-886A-5F08-4C3374CF2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48926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39FB1BB-6785-1FDD-0C61-6DCDAB238B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>
                <a:solidFill>
                  <a:srgbClr val="012069"/>
                </a:solidFill>
              </a:rPr>
              <a:t>Übersicht der Basisdaten </a:t>
            </a:r>
          </a:p>
        </p:txBody>
      </p:sp>
      <p:graphicFrame>
        <p:nvGraphicFramePr>
          <p:cNvPr id="6236" name="Group 92">
            <a:extLst>
              <a:ext uri="{FF2B5EF4-FFF2-40B4-BE49-F238E27FC236}">
                <a16:creationId xmlns:a16="http://schemas.microsoft.com/office/drawing/2014/main" id="{F83FFC56-1801-03C4-9516-7051CD60A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483047"/>
              </p:ext>
            </p:extLst>
          </p:nvPr>
        </p:nvGraphicFramePr>
        <p:xfrm>
          <a:off x="2360613" y="1900238"/>
          <a:ext cx="4052888" cy="2327276"/>
        </p:xfrm>
        <a:graphic>
          <a:graphicData uri="http://schemas.openxmlformats.org/drawingml/2006/table">
            <a:tbl>
              <a:tblPr/>
              <a:tblGrid>
                <a:gridCol w="1013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3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81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n=??</a:t>
                      </a:r>
                    </a:p>
                  </a:txBody>
                  <a:tcPr marL="9527" marR="9527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Median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Minimum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Maximum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1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Gewicht</a:t>
                      </a:r>
                    </a:p>
                  </a:txBody>
                  <a:tcPr marL="9527" marR="9527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{{</a:t>
                      </a:r>
                      <a:r>
                        <a:rPr kumimoji="0" lang="de-AT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Weight.Median</a:t>
                      </a:r>
                      <a:r>
                        <a:rPr kumimoji="0" lang="de-AT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}}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{{</a:t>
                      </a:r>
                      <a:r>
                        <a:rPr kumimoji="0" lang="de-AT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Weight.Minimum</a:t>
                      </a:r>
                      <a:r>
                        <a:rPr kumimoji="0" lang="de-AT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}}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{{</a:t>
                      </a:r>
                      <a:r>
                        <a:rPr kumimoji="0" lang="de-AT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Weight.Maximum</a:t>
                      </a:r>
                      <a:r>
                        <a:rPr kumimoji="0" lang="de-AT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}}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81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BMI</a:t>
                      </a:r>
                    </a:p>
                  </a:txBody>
                  <a:tcPr marL="9527" marR="9527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81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Alter</a:t>
                      </a:r>
                    </a:p>
                  </a:txBody>
                  <a:tcPr marL="9527" marR="9527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7" marR="9527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213" name="Group 69">
            <a:extLst>
              <a:ext uri="{FF2B5EF4-FFF2-40B4-BE49-F238E27FC236}">
                <a16:creationId xmlns:a16="http://schemas.microsoft.com/office/drawing/2014/main" id="{E310981A-1079-BC25-9E0E-6C5FC2833689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4500563"/>
          <a:ext cx="3744913" cy="1474787"/>
        </p:xfrm>
        <a:graphic>
          <a:graphicData uri="http://schemas.openxmlformats.org/drawingml/2006/table">
            <a:tbl>
              <a:tblPr/>
              <a:tblGrid>
                <a:gridCol w="1248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88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 Bold"/>
                        </a:rPr>
                        <a:t> </a:t>
                      </a:r>
                    </a:p>
                  </a:txBody>
                  <a:tcPr marL="9525" marR="9525" marT="9519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9525" marR="9525" marT="9519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9525" marR="9525" marT="951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Mann</a:t>
                      </a:r>
                    </a:p>
                  </a:txBody>
                  <a:tcPr marL="9525" marR="9525" marT="9519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5" marR="9525" marT="9519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5" marR="9525" marT="951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Frau</a:t>
                      </a:r>
                    </a:p>
                  </a:txBody>
                  <a:tcPr marL="9525" marR="9525" marT="9519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5" marR="9525" marT="9519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5" marR="9525" marT="951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1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</a:p>
                  </a:txBody>
                  <a:tcPr marL="9525" marR="9525" marT="9519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5" marR="9525" marT="9519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12069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9525" marR="9525" marT="951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el 4">
            <a:extLst>
              <a:ext uri="{FF2B5EF4-FFF2-40B4-BE49-F238E27FC236}">
                <a16:creationId xmlns:a16="http://schemas.microsoft.com/office/drawing/2014/main" id="{7DEEC3E1-89CB-61C2-ADD9-B1B9E1E479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BMI-Klassen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01B0C22-F87C-D67B-FD8A-DE6D794161D8}"/>
              </a:ext>
            </a:extLst>
          </p:cNvPr>
          <p:cNvGraphicFramePr>
            <a:graphicFrameLocks noGrp="1"/>
          </p:cNvGraphicFramePr>
          <p:nvPr/>
        </p:nvGraphicFramePr>
        <p:xfrm>
          <a:off x="520700" y="1798638"/>
          <a:ext cx="6096000" cy="275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473">
                <a:tc>
                  <a:txBody>
                    <a:bodyPr/>
                    <a:lstStyle/>
                    <a:p>
                      <a:r>
                        <a:rPr lang="de-DE" sz="1400" dirty="0"/>
                        <a:t>BMI</a:t>
                      </a:r>
                    </a:p>
                  </a:txBody>
                  <a:tcPr marL="108000" marR="36000" marT="108031" marB="72021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Einteilung nach ESPEN 2000*</a:t>
                      </a:r>
                    </a:p>
                  </a:txBody>
                  <a:tcPr marL="108000" marR="36000" marT="108031" marB="720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73">
                <a:tc>
                  <a:txBody>
                    <a:bodyPr/>
                    <a:lstStyle/>
                    <a:p>
                      <a:r>
                        <a:rPr lang="de-DE" sz="1400" dirty="0"/>
                        <a:t>&lt; 18.5 kg/m²	</a:t>
                      </a:r>
                    </a:p>
                  </a:txBody>
                  <a:tcPr marL="108000" marR="36000" marT="108031" marB="72021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schwere Mangelernährung</a:t>
                      </a:r>
                    </a:p>
                  </a:txBody>
                  <a:tcPr marL="108000" marR="36000" marT="108031" marB="720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473">
                <a:tc>
                  <a:txBody>
                    <a:bodyPr/>
                    <a:lstStyle/>
                    <a:p>
                      <a:r>
                        <a:rPr lang="de-DE" sz="1400" dirty="0"/>
                        <a:t>18.5 -19.99 kg/m²</a:t>
                      </a:r>
                    </a:p>
                  </a:txBody>
                  <a:tcPr marL="108000" marR="36000" marT="108031" marB="72021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leichte Mangelernährung</a:t>
                      </a:r>
                    </a:p>
                  </a:txBody>
                  <a:tcPr marL="108000" marR="36000" marT="108031" marB="720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473">
                <a:tc>
                  <a:txBody>
                    <a:bodyPr/>
                    <a:lstStyle/>
                    <a:p>
                      <a:r>
                        <a:rPr lang="de-DE" sz="1400" dirty="0"/>
                        <a:t>20 - 21.99 kg/m² </a:t>
                      </a:r>
                    </a:p>
                  </a:txBody>
                  <a:tcPr marL="108000" marR="36000" marT="108031" marB="72021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Risiko für Mangelernährung</a:t>
                      </a:r>
                    </a:p>
                  </a:txBody>
                  <a:tcPr marL="108000" marR="36000" marT="108031" marB="720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473">
                <a:tc>
                  <a:txBody>
                    <a:bodyPr/>
                    <a:lstStyle/>
                    <a:p>
                      <a:r>
                        <a:rPr lang="de-DE" sz="1400" dirty="0"/>
                        <a:t>22 - 26.99 kg/m² </a:t>
                      </a:r>
                    </a:p>
                  </a:txBody>
                  <a:tcPr marL="108000" marR="36000" marT="108031" marB="72021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Normalgewicht</a:t>
                      </a:r>
                    </a:p>
                  </a:txBody>
                  <a:tcPr marL="108000" marR="36000" marT="108031" marB="720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473">
                <a:tc>
                  <a:txBody>
                    <a:bodyPr/>
                    <a:lstStyle/>
                    <a:p>
                      <a:r>
                        <a:rPr lang="de-DE" sz="1400" dirty="0"/>
                        <a:t>27 - 29.99 kg/m² </a:t>
                      </a:r>
                    </a:p>
                  </a:txBody>
                  <a:tcPr marL="108000" marR="36000" marT="108031" marB="72021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Präadipös</a:t>
                      </a:r>
                      <a:endParaRPr lang="de-DE" sz="1400" dirty="0"/>
                    </a:p>
                  </a:txBody>
                  <a:tcPr marL="108000" marR="36000" marT="108031" marB="720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473">
                <a:tc>
                  <a:txBody>
                    <a:bodyPr/>
                    <a:lstStyle/>
                    <a:p>
                      <a:r>
                        <a:rPr lang="de-DE" sz="1400" dirty="0"/>
                        <a:t>≥ 30 kg/m²	</a:t>
                      </a:r>
                    </a:p>
                  </a:txBody>
                  <a:tcPr marL="108000" marR="36000" marT="108031" marB="72021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Adipositas</a:t>
                      </a:r>
                    </a:p>
                  </a:txBody>
                  <a:tcPr marL="108000" marR="36000" marT="108031" marB="720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325" name="Inhaltsplatzhalter 11">
            <a:extLst>
              <a:ext uri="{FF2B5EF4-FFF2-40B4-BE49-F238E27FC236}">
                <a16:creationId xmlns:a16="http://schemas.microsoft.com/office/drawing/2014/main" id="{EC160027-6A70-5E88-806C-DA308CBCEF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0700" y="6329363"/>
            <a:ext cx="8102600" cy="142875"/>
          </a:xfrm>
        </p:spPr>
        <p:txBody>
          <a:bodyPr/>
          <a:lstStyle/>
          <a:p>
            <a:pPr eaLnBrk="1" hangingPunct="1"/>
            <a:r>
              <a:rPr lang="en-US" altLang="de-DE" sz="1100">
                <a:solidFill>
                  <a:srgbClr val="012069"/>
                </a:solidFill>
              </a:rPr>
              <a:t>*European Society of Parenteral and Enteral Nutrition "ESPEN", 2000.</a:t>
            </a:r>
            <a:endParaRPr lang="de-DE" altLang="de-DE" sz="1100">
              <a:solidFill>
                <a:srgbClr val="01206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>
            <a:extLst>
              <a:ext uri="{FF2B5EF4-FFF2-40B4-BE49-F238E27FC236}">
                <a16:creationId xmlns:a16="http://schemas.microsoft.com/office/drawing/2014/main" id="{0F6AFFE7-AE6B-AF35-94AC-F8938E1E3A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altLang="de-DE" sz="2300">
                <a:solidFill>
                  <a:srgbClr val="012069"/>
                </a:solidFill>
                <a:cs typeface="Arial" panose="020B0604020202020204" pitchFamily="34" charset="0"/>
              </a:rPr>
              <a:t>Häufigkeitsverteilung der Bewohner in den BMI-Klassen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8642C04-9DA3-4CFD-52A0-F9AD6E254015}"/>
              </a:ext>
            </a:extLst>
          </p:cNvPr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6324" name="Text Box 62">
            <a:extLst>
              <a:ext uri="{FF2B5EF4-FFF2-40B4-BE49-F238E27FC236}">
                <a16:creationId xmlns:a16="http://schemas.microsoft.com/office/drawing/2014/main" id="{C9B3A33D-059F-0FF8-3619-04EC1C24A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4978400"/>
            <a:ext cx="37163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168400" algn="l"/>
                <a:tab pos="2063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168400" algn="l"/>
                <a:tab pos="2063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168400" algn="l"/>
                <a:tab pos="2063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168400" algn="l"/>
                <a:tab pos="2063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168400" algn="l"/>
                <a:tab pos="2063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68400" algn="l"/>
                <a:tab pos="2063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68400" algn="l"/>
                <a:tab pos="2063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68400" algn="l"/>
                <a:tab pos="2063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68400" algn="l"/>
                <a:tab pos="2063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1100" b="1">
                <a:solidFill>
                  <a:srgbClr val="012069"/>
                </a:solidFill>
              </a:rPr>
              <a:t>R3: </a:t>
            </a:r>
            <a:r>
              <a:rPr lang="de-DE" altLang="de-DE" sz="1100">
                <a:solidFill>
                  <a:srgbClr val="012069"/>
                </a:solidFill>
              </a:rPr>
              <a:t>	&lt;18.5 kg/m</a:t>
            </a:r>
            <a:r>
              <a:rPr lang="de-DE" altLang="de-DE" sz="1100" baseline="30000">
                <a:solidFill>
                  <a:srgbClr val="012069"/>
                </a:solidFill>
              </a:rPr>
              <a:t>2	</a:t>
            </a:r>
            <a:r>
              <a:rPr lang="de-DE" altLang="de-DE" sz="1100">
                <a:solidFill>
                  <a:srgbClr val="012069"/>
                </a:solidFill>
              </a:rPr>
              <a:t>BMI</a:t>
            </a:r>
            <a:endParaRPr lang="de-DE" altLang="de-DE" sz="1100" baseline="30000">
              <a:solidFill>
                <a:srgbClr val="012069"/>
              </a:solidFill>
            </a:endParaRPr>
          </a:p>
          <a:p>
            <a:r>
              <a:rPr lang="de-DE" altLang="de-DE" sz="1100" b="1">
                <a:solidFill>
                  <a:srgbClr val="012069"/>
                </a:solidFill>
              </a:rPr>
              <a:t>R2: </a:t>
            </a:r>
            <a:r>
              <a:rPr lang="de-DE" altLang="de-DE" sz="1100">
                <a:solidFill>
                  <a:srgbClr val="012069"/>
                </a:solidFill>
              </a:rPr>
              <a:t>	18.5-20 kg/m</a:t>
            </a:r>
            <a:r>
              <a:rPr lang="de-DE" altLang="de-DE" sz="1100" baseline="30000">
                <a:solidFill>
                  <a:srgbClr val="012069"/>
                </a:solidFill>
              </a:rPr>
              <a:t>2</a:t>
            </a:r>
            <a:r>
              <a:rPr lang="de-DE" altLang="de-DE" sz="1100">
                <a:solidFill>
                  <a:srgbClr val="012069"/>
                </a:solidFill>
              </a:rPr>
              <a:t> BMI</a:t>
            </a:r>
          </a:p>
          <a:p>
            <a:r>
              <a:rPr lang="de-DE" altLang="de-DE" sz="1100" b="1">
                <a:solidFill>
                  <a:srgbClr val="012069"/>
                </a:solidFill>
              </a:rPr>
              <a:t>R1: </a:t>
            </a:r>
            <a:r>
              <a:rPr lang="de-DE" altLang="de-DE" sz="1100">
                <a:solidFill>
                  <a:srgbClr val="012069"/>
                </a:solidFill>
              </a:rPr>
              <a:t>	20-22 kg/m</a:t>
            </a:r>
            <a:r>
              <a:rPr lang="de-DE" altLang="de-DE" sz="1100" baseline="30000">
                <a:solidFill>
                  <a:srgbClr val="012069"/>
                </a:solidFill>
              </a:rPr>
              <a:t>2</a:t>
            </a:r>
            <a:r>
              <a:rPr lang="de-DE" altLang="de-DE" sz="1100">
                <a:solidFill>
                  <a:srgbClr val="012069"/>
                </a:solidFill>
              </a:rPr>
              <a:t> 	BMI </a:t>
            </a:r>
          </a:p>
          <a:p>
            <a:r>
              <a:rPr lang="de-DE" altLang="de-DE" sz="1100" b="1">
                <a:solidFill>
                  <a:srgbClr val="012069"/>
                </a:solidFill>
              </a:rPr>
              <a:t>NG:</a:t>
            </a:r>
            <a:r>
              <a:rPr lang="de-DE" altLang="de-DE" sz="1100">
                <a:solidFill>
                  <a:srgbClr val="012069"/>
                </a:solidFill>
              </a:rPr>
              <a:t>	22-27 kg/m</a:t>
            </a:r>
            <a:r>
              <a:rPr lang="de-DE" altLang="de-DE" sz="1100" baseline="30000">
                <a:solidFill>
                  <a:srgbClr val="012069"/>
                </a:solidFill>
              </a:rPr>
              <a:t>2</a:t>
            </a:r>
            <a:r>
              <a:rPr lang="de-DE" altLang="de-DE" sz="1100">
                <a:solidFill>
                  <a:srgbClr val="012069"/>
                </a:solidFill>
              </a:rPr>
              <a:t> 	BMI </a:t>
            </a:r>
          </a:p>
          <a:p>
            <a:r>
              <a:rPr lang="de-DE" altLang="de-DE" sz="1100" b="1">
                <a:solidFill>
                  <a:srgbClr val="012069"/>
                </a:solidFill>
              </a:rPr>
              <a:t>Pre-Adipositas: </a:t>
            </a:r>
            <a:r>
              <a:rPr lang="de-DE" altLang="de-DE" sz="1100">
                <a:solidFill>
                  <a:srgbClr val="012069"/>
                </a:solidFill>
              </a:rPr>
              <a:t>	27-30 kg/m</a:t>
            </a:r>
            <a:r>
              <a:rPr lang="de-DE" altLang="de-DE" sz="1100" baseline="30000">
                <a:solidFill>
                  <a:srgbClr val="012069"/>
                </a:solidFill>
              </a:rPr>
              <a:t>2</a:t>
            </a:r>
            <a:r>
              <a:rPr lang="de-DE" altLang="de-DE" sz="1100">
                <a:solidFill>
                  <a:srgbClr val="012069"/>
                </a:solidFill>
              </a:rPr>
              <a:t> 	BMI </a:t>
            </a:r>
          </a:p>
          <a:p>
            <a:r>
              <a:rPr lang="de-DE" altLang="de-DE" sz="1100" b="1">
                <a:solidFill>
                  <a:srgbClr val="012069"/>
                </a:solidFill>
              </a:rPr>
              <a:t>Adipositas:</a:t>
            </a:r>
            <a:r>
              <a:rPr lang="de-DE" altLang="de-DE" sz="1100">
                <a:solidFill>
                  <a:srgbClr val="012069"/>
                </a:solidFill>
              </a:rPr>
              <a:t>	&gt;30 kg/m</a:t>
            </a:r>
            <a:r>
              <a:rPr lang="de-DE" altLang="de-DE" sz="1100" baseline="30000">
                <a:solidFill>
                  <a:srgbClr val="012069"/>
                </a:solidFill>
              </a:rPr>
              <a:t>2</a:t>
            </a:r>
            <a:r>
              <a:rPr lang="de-DE" altLang="de-DE" sz="1100">
                <a:solidFill>
                  <a:srgbClr val="012069"/>
                </a:solidFill>
              </a:rPr>
              <a:t> 	BMI </a:t>
            </a:r>
            <a:endParaRPr lang="de-DE" altLang="de-DE" sz="1000">
              <a:solidFill>
                <a:srgbClr val="012069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317F48-6F2D-381B-A208-339C3C1A8525}"/>
              </a:ext>
            </a:extLst>
          </p:cNvPr>
          <p:cNvSpPr txBox="1"/>
          <p:nvPr/>
        </p:nvSpPr>
        <p:spPr>
          <a:xfrm rot="16200000">
            <a:off x="-304006" y="3029744"/>
            <a:ext cx="15287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AT" sz="1050" dirty="0">
                <a:solidFill>
                  <a:srgbClr val="092D46"/>
                </a:solidFill>
              </a:rPr>
              <a:t>Prozent der Bewohner</a:t>
            </a:r>
          </a:p>
        </p:txBody>
      </p:sp>
      <p:sp>
        <p:nvSpPr>
          <p:cNvPr id="56326" name="Textfeld 13">
            <a:extLst>
              <a:ext uri="{FF2B5EF4-FFF2-40B4-BE49-F238E27FC236}">
                <a16:creationId xmlns:a16="http://schemas.microsoft.com/office/drawing/2014/main" id="{3874AD42-AC63-5D1E-76EC-A9263D14F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488" y="5280025"/>
            <a:ext cx="5864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AT" altLang="de-DE">
                <a:solidFill>
                  <a:srgbClr val="012069"/>
                </a:solidFill>
              </a:rPr>
              <a:t>??% der Bewohner befinden sich in einer Risikogruppe.</a:t>
            </a:r>
          </a:p>
        </p:txBody>
      </p:sp>
      <p:graphicFrame>
        <p:nvGraphicFramePr>
          <p:cNvPr id="4" name="Group 65">
            <a:extLst>
              <a:ext uri="{FF2B5EF4-FFF2-40B4-BE49-F238E27FC236}">
                <a16:creationId xmlns:a16="http://schemas.microsoft.com/office/drawing/2014/main" id="{438E651E-A97D-64EB-7E49-45E04C835E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03950" y="1490663"/>
          <a:ext cx="2286000" cy="16764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 Bold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R3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R2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Pre-Adi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Adipositas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Häufigkeitsverteilung">
            <a:extLst>
              <a:ext uri="{FF2B5EF4-FFF2-40B4-BE49-F238E27FC236}">
                <a16:creationId xmlns:a16="http://schemas.microsoft.com/office/drawing/2014/main" id="{6E31EA1F-1C17-989D-25A7-36DA612C1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08461"/>
              </p:ext>
            </p:extLst>
          </p:nvPr>
        </p:nvGraphicFramePr>
        <p:xfrm>
          <a:off x="951706" y="1348978"/>
          <a:ext cx="4887912" cy="3531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7FF8AB9-2A5A-A3A0-F261-AB5C7B674782}"/>
              </a:ext>
            </a:extLst>
          </p:cNvPr>
          <p:cNvSpPr/>
          <p:nvPr/>
        </p:nvSpPr>
        <p:spPr>
          <a:xfrm>
            <a:off x="452438" y="4241800"/>
            <a:ext cx="6926262" cy="1384300"/>
          </a:xfrm>
          <a:prstGeom prst="roundRect">
            <a:avLst/>
          </a:prstGeom>
          <a:solidFill>
            <a:srgbClr val="48B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8371" name="Inhaltsplatzhalter 1">
            <a:extLst>
              <a:ext uri="{FF2B5EF4-FFF2-40B4-BE49-F238E27FC236}">
                <a16:creationId xmlns:a16="http://schemas.microsoft.com/office/drawing/2014/main" id="{3AB85F7C-1F2A-3DCC-27F7-DBF76C7ADF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0700" y="1800225"/>
            <a:ext cx="8170863" cy="4149725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AutoNum type="arabicParenR"/>
            </a:pPr>
            <a:r>
              <a:rPr lang="de-DE" altLang="de-DE"/>
              <a:t>Hat die Nahrungsaufnahme in den letzten 3 Monaten abgenommen? 	(0-2 Punkte)</a:t>
            </a:r>
          </a:p>
          <a:p>
            <a:pPr marL="342900" indent="-342900" eaLnBrk="1" hangingPunct="1">
              <a:buFont typeface="Arial" panose="020B0604020202020204" pitchFamily="34" charset="0"/>
              <a:buAutoNum type="arabicParenR"/>
            </a:pPr>
            <a:r>
              <a:rPr lang="de-DE" altLang="de-DE"/>
              <a:t>Gewichtsverlust in den letzten 3 Monaten? 				(0-3 Punkte)</a:t>
            </a:r>
          </a:p>
          <a:p>
            <a:pPr marL="342900" indent="-342900" eaLnBrk="1" hangingPunct="1">
              <a:buFont typeface="Arial" panose="020B0604020202020204" pitchFamily="34" charset="0"/>
              <a:buAutoNum type="arabicParenR"/>
            </a:pPr>
            <a:r>
              <a:rPr lang="de-DE" altLang="de-DE"/>
              <a:t>Mobilität/Beweglichkeit? 							(0-2 Punkte)</a:t>
            </a:r>
          </a:p>
          <a:p>
            <a:pPr marL="342900" indent="-342900" eaLnBrk="1" hangingPunct="1">
              <a:buFont typeface="Arial" panose="020B0604020202020204" pitchFamily="34" charset="0"/>
              <a:buAutoNum type="arabicParenR"/>
            </a:pPr>
            <a:r>
              <a:rPr lang="de-DE" altLang="de-DE"/>
              <a:t>Akute Krankheit oder psychischer Stress während der letzten 3 Monate? (0-2 Punkte)</a:t>
            </a:r>
          </a:p>
          <a:p>
            <a:pPr marL="342900" indent="-342900" eaLnBrk="1" hangingPunct="1">
              <a:buFont typeface="Arial" panose="020B0604020202020204" pitchFamily="34" charset="0"/>
              <a:buAutoNum type="arabicParenR"/>
            </a:pPr>
            <a:r>
              <a:rPr lang="de-DE" altLang="de-DE"/>
              <a:t>Neuropsychologische Probleme? 						(0-2 Punkte)</a:t>
            </a:r>
          </a:p>
          <a:p>
            <a:pPr marL="342900" indent="-342900" eaLnBrk="1" hangingPunct="1">
              <a:buFont typeface="Arial" panose="020B0604020202020204" pitchFamily="34" charset="0"/>
              <a:buAutoNum type="arabicParenR"/>
            </a:pPr>
            <a:r>
              <a:rPr lang="de-DE" altLang="de-DE"/>
              <a:t>BMI ? /Wadenumfang (&lt;&gt;31cm)				                  	(0-3 Punkte)</a:t>
            </a:r>
          </a:p>
          <a:p>
            <a:pPr marL="342900" indent="-342900" eaLnBrk="1" hangingPunct="1">
              <a:buFont typeface="Arial" panose="020B0604020202020204" pitchFamily="34" charset="0"/>
              <a:buAutoNum type="arabicParenR"/>
            </a:pPr>
            <a:endParaRPr lang="de-DE" altLang="de-DE"/>
          </a:p>
        </p:txBody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754569A4-92A6-66D0-84A8-D94B09922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z="2400">
                <a:solidFill>
                  <a:srgbClr val="012069"/>
                </a:solidFill>
              </a:rPr>
              <a:t>MNA</a:t>
            </a:r>
            <a:r>
              <a:rPr lang="de-DE" altLang="de-DE" sz="2400" baseline="30000">
                <a:solidFill>
                  <a:srgbClr val="012069"/>
                </a:solidFill>
              </a:rPr>
              <a:t>®</a:t>
            </a:r>
            <a:r>
              <a:rPr lang="de-DE" altLang="de-DE" sz="2400">
                <a:solidFill>
                  <a:srgbClr val="012069"/>
                </a:solidFill>
              </a:rPr>
              <a:t> Anamnesefragen (short form)</a:t>
            </a:r>
            <a:endParaRPr lang="de-AT" altLang="de-DE" sz="2400">
              <a:solidFill>
                <a:srgbClr val="012069"/>
              </a:solidFill>
            </a:endParaRPr>
          </a:p>
        </p:txBody>
      </p:sp>
      <p:sp>
        <p:nvSpPr>
          <p:cNvPr id="23556" name="Textfeld 9">
            <a:extLst>
              <a:ext uri="{FF2B5EF4-FFF2-40B4-BE49-F238E27FC236}">
                <a16:creationId xmlns:a16="http://schemas.microsoft.com/office/drawing/2014/main" id="{8292F261-C1E1-18BD-11B3-37914695E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69" y="4223290"/>
            <a:ext cx="6926263" cy="13843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de-AT" altLang="de-DE" sz="1400" b="1" dirty="0">
                <a:solidFill>
                  <a:schemeClr val="bg1"/>
                </a:solidFill>
                <a:cs typeface="Arial" panose="020B0604020202020204" pitchFamily="34" charset="0"/>
              </a:rPr>
              <a:t>Guter Ernährungszustand: </a:t>
            </a:r>
            <a:r>
              <a:rPr lang="de-AT" altLang="de-DE" sz="1400" dirty="0">
                <a:solidFill>
                  <a:schemeClr val="bg1"/>
                </a:solidFill>
                <a:cs typeface="Arial" panose="020B0604020202020204" pitchFamily="34" charset="0"/>
              </a:rPr>
              <a:t>		12 - 14 Punkte</a:t>
            </a:r>
          </a:p>
          <a:p>
            <a:pPr>
              <a:lnSpc>
                <a:spcPct val="150000"/>
              </a:lnSpc>
              <a:defRPr/>
            </a:pPr>
            <a:r>
              <a:rPr lang="de-AT" altLang="de-DE" sz="1400" b="1" dirty="0">
                <a:solidFill>
                  <a:schemeClr val="bg1"/>
                </a:solidFill>
                <a:cs typeface="Arial" panose="020B0604020202020204" pitchFamily="34" charset="0"/>
              </a:rPr>
              <a:t>M1 Risiko (Prävention): </a:t>
            </a:r>
            <a:r>
              <a:rPr lang="de-AT" altLang="de-DE" sz="1400" dirty="0">
                <a:solidFill>
                  <a:schemeClr val="bg1"/>
                </a:solidFill>
                <a:cs typeface="Arial" panose="020B0604020202020204" pitchFamily="34" charset="0"/>
              </a:rPr>
              <a:t>		8 - 11 Punkte ohne Gewichtsverlust</a:t>
            </a:r>
          </a:p>
          <a:p>
            <a:pPr>
              <a:lnSpc>
                <a:spcPct val="150000"/>
              </a:lnSpc>
              <a:defRPr/>
            </a:pPr>
            <a:r>
              <a:rPr lang="de-AT" altLang="de-DE" sz="1400" b="1" dirty="0">
                <a:solidFill>
                  <a:schemeClr val="bg1"/>
                </a:solidFill>
                <a:cs typeface="Arial" panose="020B0604020202020204" pitchFamily="34" charset="0"/>
              </a:rPr>
              <a:t>M2 Risiko (Intervention): </a:t>
            </a:r>
            <a:r>
              <a:rPr lang="de-AT" altLang="de-DE" sz="1400" dirty="0">
                <a:solidFill>
                  <a:schemeClr val="bg1"/>
                </a:solidFill>
                <a:cs typeface="Arial" panose="020B0604020202020204" pitchFamily="34" charset="0"/>
              </a:rPr>
              <a:t>		8 - 11 Punkte mit Gewichtsverlust</a:t>
            </a:r>
          </a:p>
          <a:p>
            <a:pPr>
              <a:lnSpc>
                <a:spcPct val="150000"/>
              </a:lnSpc>
              <a:defRPr/>
            </a:pPr>
            <a:r>
              <a:rPr lang="de-AT" altLang="de-DE" sz="1400" b="1" dirty="0">
                <a:solidFill>
                  <a:schemeClr val="bg1"/>
                </a:solidFill>
                <a:cs typeface="Arial" panose="020B0604020202020204" pitchFamily="34" charset="0"/>
              </a:rPr>
              <a:t>M3 Mangelernährung (Intervention): </a:t>
            </a:r>
            <a:r>
              <a:rPr lang="de-AT" altLang="de-DE" sz="1400" dirty="0">
                <a:solidFill>
                  <a:schemeClr val="bg1"/>
                </a:solidFill>
                <a:cs typeface="Arial" panose="020B0604020202020204" pitchFamily="34" charset="0"/>
              </a:rPr>
              <a:t>	0 - 7 Punkte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DAA5E8E3-7262-A7C1-6165-2367B1106835}"/>
              </a:ext>
            </a:extLst>
          </p:cNvPr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9395" name="Rectangle 3">
            <a:extLst>
              <a:ext uri="{FF2B5EF4-FFF2-40B4-BE49-F238E27FC236}">
                <a16:creationId xmlns:a16="http://schemas.microsoft.com/office/drawing/2014/main" id="{6600BA60-985E-A36A-547C-037A6F64D3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AT" altLang="de-DE" sz="2400">
                <a:solidFill>
                  <a:srgbClr val="012069"/>
                </a:solidFill>
                <a:cs typeface="Arial" panose="020B0604020202020204" pitchFamily="34" charset="0"/>
              </a:rPr>
              <a:t>Ernährungsrisiko</a:t>
            </a:r>
            <a:r>
              <a:rPr lang="en-US" altLang="de-DE" sz="2400">
                <a:solidFill>
                  <a:srgbClr val="012069"/>
                </a:solidFill>
                <a:cs typeface="Arial" panose="020B0604020202020204" pitchFamily="34" charset="0"/>
              </a:rPr>
              <a:t> nach MNA</a:t>
            </a:r>
            <a:r>
              <a:rPr lang="de-AT" altLang="de-DE" sz="2400" baseline="30000">
                <a:solidFill>
                  <a:srgbClr val="012069"/>
                </a:solidFill>
              </a:rPr>
              <a:t>®</a:t>
            </a:r>
            <a:r>
              <a:rPr lang="de-AT" altLang="de-DE" sz="2400">
                <a:solidFill>
                  <a:srgbClr val="012069"/>
                </a:solidFill>
              </a:rPr>
              <a:t>-sf</a:t>
            </a:r>
            <a:r>
              <a:rPr lang="en-US" altLang="de-DE" sz="2400">
                <a:solidFill>
                  <a:srgbClr val="012069"/>
                </a:solidFill>
                <a:cs typeface="Arial" panose="020B0604020202020204" pitchFamily="34" charset="0"/>
              </a:rPr>
              <a:t> </a:t>
            </a:r>
            <a:r>
              <a:rPr lang="de-AT" altLang="de-DE" sz="2400">
                <a:solidFill>
                  <a:srgbClr val="012069"/>
                </a:solidFill>
                <a:cs typeface="Arial" panose="020B0604020202020204" pitchFamily="34" charset="0"/>
              </a:rPr>
              <a:t>Kriterien</a:t>
            </a:r>
            <a:r>
              <a:rPr lang="en-US" altLang="de-DE" sz="2400">
                <a:solidFill>
                  <a:srgbClr val="012069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7172" name="Text Box 15">
            <a:extLst>
              <a:ext uri="{FF2B5EF4-FFF2-40B4-BE49-F238E27FC236}">
                <a16:creationId xmlns:a16="http://schemas.microsoft.com/office/drawing/2014/main" id="{D2924B96-BA70-908A-6A99-7B1EEAFDB7C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27025" y="3051176"/>
            <a:ext cx="16462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1050" dirty="0">
                <a:solidFill>
                  <a:srgbClr val="092D46"/>
                </a:solidFill>
              </a:rPr>
              <a:t>Prozent</a:t>
            </a:r>
            <a:r>
              <a:rPr lang="de-DE" sz="1200" dirty="0">
                <a:solidFill>
                  <a:srgbClr val="092D46"/>
                </a:solidFill>
              </a:rPr>
              <a:t> der Bewohner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7BB4ED79-04B6-0BCF-403F-92D4D0C4A606}"/>
              </a:ext>
            </a:extLst>
          </p:cNvPr>
          <p:cNvGraphicFramePr/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9398" name="Textfeld 9">
            <a:extLst>
              <a:ext uri="{FF2B5EF4-FFF2-40B4-BE49-F238E27FC236}">
                <a16:creationId xmlns:a16="http://schemas.microsoft.com/office/drawing/2014/main" id="{7AEDE569-024E-D8CF-B21B-0311E8D08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88" y="5257800"/>
            <a:ext cx="38528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AT" altLang="de-DE" sz="1200" b="1">
                <a:solidFill>
                  <a:srgbClr val="012069"/>
                </a:solidFill>
              </a:rPr>
              <a:t>M1:</a:t>
            </a:r>
            <a:r>
              <a:rPr lang="de-AT" altLang="de-DE" sz="1200">
                <a:solidFill>
                  <a:srgbClr val="012069"/>
                </a:solidFill>
              </a:rPr>
              <a:t>	 MNA 8-11 Punkte ohne Gewichtsverlust</a:t>
            </a:r>
          </a:p>
          <a:p>
            <a:r>
              <a:rPr lang="de-AT" altLang="de-DE" sz="1200" b="1">
                <a:solidFill>
                  <a:srgbClr val="012069"/>
                </a:solidFill>
              </a:rPr>
              <a:t>M2:</a:t>
            </a:r>
            <a:r>
              <a:rPr lang="de-AT" altLang="de-DE" sz="1200">
                <a:solidFill>
                  <a:srgbClr val="012069"/>
                </a:solidFill>
              </a:rPr>
              <a:t>	 MNA 8-11 Punkte mit Gewichtsverlust</a:t>
            </a:r>
          </a:p>
          <a:p>
            <a:r>
              <a:rPr lang="de-AT" altLang="de-DE" sz="1200" b="1">
                <a:solidFill>
                  <a:srgbClr val="012069"/>
                </a:solidFill>
              </a:rPr>
              <a:t>M3:</a:t>
            </a:r>
            <a:r>
              <a:rPr lang="de-AT" altLang="de-DE" sz="1200">
                <a:solidFill>
                  <a:srgbClr val="012069"/>
                </a:solidFill>
              </a:rPr>
              <a:t>	 MNA 0-7 Punkte</a:t>
            </a:r>
          </a:p>
          <a:p>
            <a:r>
              <a:rPr lang="de-AT" altLang="de-DE" sz="1200" b="1">
                <a:solidFill>
                  <a:srgbClr val="012069"/>
                </a:solidFill>
              </a:rPr>
              <a:t>Kein Risiko: </a:t>
            </a:r>
            <a:r>
              <a:rPr lang="de-AT" altLang="de-DE" sz="1200">
                <a:solidFill>
                  <a:srgbClr val="012069"/>
                </a:solidFill>
              </a:rPr>
              <a:t>MNA 12-14 Punkte</a:t>
            </a:r>
          </a:p>
        </p:txBody>
      </p:sp>
      <p:sp>
        <p:nvSpPr>
          <p:cNvPr id="59399" name="Textfeld 20">
            <a:extLst>
              <a:ext uri="{FF2B5EF4-FFF2-40B4-BE49-F238E27FC236}">
                <a16:creationId xmlns:a16="http://schemas.microsoft.com/office/drawing/2014/main" id="{80B6A94A-4E21-6664-CFD8-6D7CF467D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5288" y="5314950"/>
            <a:ext cx="52403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de-AT" altLang="de-DE">
                <a:solidFill>
                  <a:srgbClr val="012069"/>
                </a:solidFill>
              </a:rPr>
              <a:t>??% der Bewohner befinden sich </a:t>
            </a:r>
          </a:p>
          <a:p>
            <a:pPr algn="ctr"/>
            <a:r>
              <a:rPr lang="de-AT" altLang="de-DE">
                <a:solidFill>
                  <a:srgbClr val="012069"/>
                </a:solidFill>
              </a:rPr>
              <a:t>in einem Ernährungsrisiko.</a:t>
            </a:r>
          </a:p>
        </p:txBody>
      </p:sp>
      <p:graphicFrame>
        <p:nvGraphicFramePr>
          <p:cNvPr id="8248" name="Group 56">
            <a:extLst>
              <a:ext uri="{FF2B5EF4-FFF2-40B4-BE49-F238E27FC236}">
                <a16:creationId xmlns:a16="http://schemas.microsoft.com/office/drawing/2014/main" id="{35E6A499-0EE2-C31E-361C-7D613C91B055}"/>
              </a:ext>
            </a:extLst>
          </p:cNvPr>
          <p:cNvGraphicFramePr>
            <a:graphicFrameLocks noGrp="1"/>
          </p:cNvGraphicFramePr>
          <p:nvPr/>
        </p:nvGraphicFramePr>
        <p:xfrm>
          <a:off x="6138863" y="1719263"/>
          <a:ext cx="2286000" cy="12954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 Bold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Häufigkeit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Prozent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M3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M2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M1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kein Risiko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Gesamt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92D46"/>
                          </a:solidFill>
                          <a:effectLst/>
                          <a:latin typeface="Arial" pitchFamily="34" charset="0"/>
                        </a:rPr>
                        <a:t>??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9427" name="Object 57">
            <a:extLst>
              <a:ext uri="{FF2B5EF4-FFF2-40B4-BE49-F238E27FC236}">
                <a16:creationId xmlns:a16="http://schemas.microsoft.com/office/drawing/2014/main" id="{0788CE73-DE54-C8D2-A906-6EDA85FE73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000" y="1600200"/>
          <a:ext cx="5334000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5" imgW="5334000" imgH="3571775" progId="MSGraph.Chart.8">
                  <p:embed followColorScheme="full"/>
                </p:oleObj>
              </mc:Choice>
              <mc:Fallback>
                <p:oleObj name="Diagramm" r:id="rId5" imgW="5334000" imgH="3571775" progId="MSGraph.Chart.8">
                  <p:embed followColorScheme="full"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1600200"/>
                        <a:ext cx="5334000" cy="357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NHS_Präsentationsvorlage_4zu3_2022">
  <a:themeElements>
    <a:clrScheme name="NHSc 2022">
      <a:dk1>
        <a:srgbClr val="012069"/>
      </a:dk1>
      <a:lt1>
        <a:srgbClr val="FFFFFF"/>
      </a:lt1>
      <a:dk2>
        <a:srgbClr val="83AF68"/>
      </a:dk2>
      <a:lt2>
        <a:srgbClr val="0092BC"/>
      </a:lt2>
      <a:accent1>
        <a:srgbClr val="012069"/>
      </a:accent1>
      <a:accent2>
        <a:srgbClr val="47BEB8"/>
      </a:accent2>
      <a:accent3>
        <a:srgbClr val="F5972C"/>
      </a:accent3>
      <a:accent4>
        <a:srgbClr val="9A4B7E"/>
      </a:accent4>
      <a:accent5>
        <a:srgbClr val="E85D48"/>
      </a:accent5>
      <a:accent6>
        <a:srgbClr val="0092C6"/>
      </a:accent6>
      <a:hlink>
        <a:srgbClr val="F5972C"/>
      </a:hlink>
      <a:folHlink>
        <a:srgbClr val="9A4B7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45720" rtlCol="0">
        <a:noAutofit/>
      </a:bodyPr>
      <a:lstStyle>
        <a:defPPr algn="l">
          <a:defRPr sz="1800" dirty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HS_Präsentationsvorlage_4zu3_2022" id="{45AFBBB3-5C9E-462B-B75A-13A023E640AB}" vid="{742C169B-2B0A-460E-892E-1B9455ED57D3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1D1D1D"/>
    </a:dk1>
    <a:lt1>
      <a:srgbClr val="FFFFFF"/>
    </a:lt1>
    <a:dk2>
      <a:srgbClr val="FCFDFE"/>
    </a:dk2>
    <a:lt2>
      <a:srgbClr val="808080"/>
    </a:lt2>
    <a:accent1>
      <a:srgbClr val="8EB5D5"/>
    </a:accent1>
    <a:accent2>
      <a:srgbClr val="3333CC"/>
    </a:accent2>
    <a:accent3>
      <a:srgbClr val="FFFFFF"/>
    </a:accent3>
    <a:accent4>
      <a:srgbClr val="171717"/>
    </a:accent4>
    <a:accent5>
      <a:srgbClr val="C6D7E7"/>
    </a:accent5>
    <a:accent6>
      <a:srgbClr val="2D2DB9"/>
    </a:accent6>
    <a:hlink>
      <a:srgbClr val="CCCCFF"/>
    </a:hlink>
    <a:folHlink>
      <a:srgbClr val="B2B2B2"/>
    </a:folHlink>
  </a:clrScheme>
  <a:fontScheme name="Nestlé Nutrition templat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">
    <a:dk1>
      <a:srgbClr val="1D1D1D"/>
    </a:dk1>
    <a:lt1>
      <a:srgbClr val="FFFFFF"/>
    </a:lt1>
    <a:dk2>
      <a:srgbClr val="FCFDFE"/>
    </a:dk2>
    <a:lt2>
      <a:srgbClr val="808080"/>
    </a:lt2>
    <a:accent1>
      <a:srgbClr val="8EB5D5"/>
    </a:accent1>
    <a:accent2>
      <a:srgbClr val="3333CC"/>
    </a:accent2>
    <a:accent3>
      <a:srgbClr val="FFFFFF"/>
    </a:accent3>
    <a:accent4>
      <a:srgbClr val="171717"/>
    </a:accent4>
    <a:accent5>
      <a:srgbClr val="C6D7E7"/>
    </a:accent5>
    <a:accent6>
      <a:srgbClr val="2D2DB9"/>
    </a:accent6>
    <a:hlink>
      <a:srgbClr val="CCCCFF"/>
    </a:hlink>
    <a:folHlink>
      <a:srgbClr val="B2B2B2"/>
    </a:folHlink>
  </a:clrScheme>
  <a:fontScheme name="Nestlé Nutrition templat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1200</Words>
  <Application>Microsoft Office PowerPoint</Application>
  <PresentationFormat>Bildschirmpräsentation (4:3)</PresentationFormat>
  <Paragraphs>388</Paragraphs>
  <Slides>20</Slides>
  <Notes>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8" baseType="lpstr">
      <vt:lpstr>MS PGothic</vt:lpstr>
      <vt:lpstr>Arial</vt:lpstr>
      <vt:lpstr>Arial Bold</vt:lpstr>
      <vt:lpstr>Comic Sans MS</vt:lpstr>
      <vt:lpstr>Courier New</vt:lpstr>
      <vt:lpstr>Symbol</vt:lpstr>
      <vt:lpstr>NHS_Präsentationsvorlage_4zu3_2022</vt:lpstr>
      <vt:lpstr>Diagramm</vt:lpstr>
      <vt:lpstr>PowerPoint-Präsentation</vt:lpstr>
      <vt:lpstr>Ernährungsmanagement mit GeriaPlus®  erfüllt die Empfehlungen 2010</vt:lpstr>
      <vt:lpstr>Basiserhebung</vt:lpstr>
      <vt:lpstr>Statistische Erklärung</vt:lpstr>
      <vt:lpstr>Übersicht der Basisdaten </vt:lpstr>
      <vt:lpstr>BMI-Klassen</vt:lpstr>
      <vt:lpstr>Häufigkeitsverteilung der Bewohner in den BMI-Klassen</vt:lpstr>
      <vt:lpstr>MNA® Anamnesefragen (short form)</vt:lpstr>
      <vt:lpstr>Ernährungsrisiko nach MNA®-sf Kriterien </vt:lpstr>
      <vt:lpstr>Vorteile des MNA®-sf</vt:lpstr>
      <vt:lpstr>MNA®-sf - Anamnese</vt:lpstr>
      <vt:lpstr>Dekubitus</vt:lpstr>
      <vt:lpstr>Kostformen der BewohnerInnen</vt:lpstr>
      <vt:lpstr>Nahrungsaufnahme der Bewohner</vt:lpstr>
      <vt:lpstr>Nahrungsaufnahme der Bewohner</vt:lpstr>
      <vt:lpstr>Flüssigkeitsaufnahme der Bewohner</vt:lpstr>
      <vt:lpstr>Übersicht der Nahrungsaufnahme</vt:lpstr>
      <vt:lpstr>Verzehrmengen</vt:lpstr>
      <vt:lpstr>Empfehlungen für die Intervention</vt:lpstr>
      <vt:lpstr>Zusammenfassung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bbecker</dc:creator>
  <dc:description>Nestlé Nutrition</dc:description>
  <cp:lastModifiedBy>Daniel Sklenitzka</cp:lastModifiedBy>
  <cp:revision>638</cp:revision>
  <cp:lastPrinted>2002-07-16T15:17:21Z</cp:lastPrinted>
  <dcterms:created xsi:type="dcterms:W3CDTF">2005-02-08T11:22:29Z</dcterms:created>
  <dcterms:modified xsi:type="dcterms:W3CDTF">2024-10-31T07:53:54Z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2023-10-05T08:46:55Z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813b640d-3df4-4ae7-91ab-627a13e0560d</vt:lpwstr>
  </property>
  <property fmtid="{D5CDD505-2E9C-101B-9397-08002B2CF9AE}" pid="8" name="MSIP_Label_1ada0a2f-b917-4d51-b0d0-d418a10c8b23_ContentBits">
    <vt:lpwstr>0</vt:lpwstr>
  </property>
</Properties>
</file>